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67" r:id="rId9"/>
    <p:sldId id="269" r:id="rId10"/>
    <p:sldId id="274" r:id="rId11"/>
    <p:sldId id="270" r:id="rId12"/>
    <p:sldId id="271" r:id="rId13"/>
    <p:sldId id="272" r:id="rId14"/>
    <p:sldId id="273" r:id="rId15"/>
    <p:sldId id="265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81" d="100"/>
          <a:sy n="81" d="100"/>
        </p:scale>
        <p:origin x="153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292B8-E5E2-4A90-B4D6-9FFFEA56A4BA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C802D-CF66-42A9-A173-491F9624A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8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C802D-CF66-42A9-A173-491F9624A6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0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1270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 err="1">
                <a:ln>
                  <a:solidFill>
                    <a:schemeClr val="accent4">
                      <a:shade val="95000"/>
                      <a:satMod val="105000"/>
                    </a:schemeClr>
                  </a:solidFill>
                </a:ln>
                <a:pattFill prst="plaid">
                  <a:fgClr>
                    <a:srgbClr val="FF0000"/>
                  </a:fgClr>
                  <a:bgClr>
                    <a:schemeClr val="bg1"/>
                  </a:bgClr>
                </a:pattFill>
                <a:latin typeface="Blackadder ITC" pitchFamily="82" charset="0"/>
              </a:rPr>
              <a:t>Harendra</a:t>
            </a:r>
            <a:r>
              <a:rPr lang="en-US" dirty="0">
                <a:ln>
                  <a:solidFill>
                    <a:schemeClr val="accent4">
                      <a:shade val="95000"/>
                      <a:satMod val="105000"/>
                    </a:schemeClr>
                  </a:solidFill>
                </a:ln>
                <a:pattFill prst="plaid">
                  <a:fgClr>
                    <a:srgbClr val="FF0000"/>
                  </a:fgClr>
                  <a:bgClr>
                    <a:schemeClr val="bg1"/>
                  </a:bgClr>
                </a:pattFill>
                <a:latin typeface="Blackadder ITC" pitchFamily="82" charset="0"/>
              </a:rPr>
              <a:t> </a:t>
            </a:r>
            <a:r>
              <a:rPr lang="en-US" dirty="0" err="1">
                <a:ln>
                  <a:solidFill>
                    <a:schemeClr val="accent4">
                      <a:shade val="95000"/>
                      <a:satMod val="105000"/>
                    </a:schemeClr>
                  </a:solidFill>
                </a:ln>
                <a:pattFill prst="plaid">
                  <a:fgClr>
                    <a:srgbClr val="FF0000"/>
                  </a:fgClr>
                  <a:bgClr>
                    <a:schemeClr val="bg1"/>
                  </a:bgClr>
                </a:pattFill>
                <a:latin typeface="Blackadder ITC" pitchFamily="82" charset="0"/>
              </a:rPr>
              <a:t>Biswas</a:t>
            </a:r>
            <a:endParaRPr lang="en-US" dirty="0">
              <a:ln>
                <a:solidFill>
                  <a:schemeClr val="accent4">
                    <a:shade val="95000"/>
                    <a:satMod val="105000"/>
                  </a:schemeClr>
                </a:solidFill>
              </a:ln>
              <a:pattFill prst="plaid">
                <a:fgClr>
                  <a:srgbClr val="FF0000"/>
                </a:fgClr>
                <a:bgClr>
                  <a:schemeClr val="bg1"/>
                </a:bgClr>
              </a:pattFill>
              <a:latin typeface="Blackadder ITC" pitchFamily="82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2700" y="0"/>
            <a:ext cx="9144000" cy="276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5334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C000"/>
                </a:solidFill>
              </a:rPr>
              <a:t>স্বাগতম</a:t>
            </a:r>
            <a:endParaRPr lang="en-US" sz="7200" b="1" dirty="0">
              <a:solidFill>
                <a:srgbClr val="FFC000"/>
              </a:solidFill>
            </a:endParaRPr>
          </a:p>
        </p:txBody>
      </p:sp>
      <p:pic>
        <p:nvPicPr>
          <p:cNvPr id="4" name="Picture 3" descr="flower_112-72959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33729"/>
            <a:ext cx="5638800" cy="4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1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40692"/>
            <a:ext cx="85344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err="1"/>
              <a:t>ডিজিটাল</a:t>
            </a:r>
            <a:r>
              <a:rPr lang="en-US" sz="2400" dirty="0"/>
              <a:t> ও </a:t>
            </a:r>
            <a:r>
              <a:rPr lang="en-US" sz="2400" dirty="0" err="1"/>
              <a:t>অ্যানালগ</a:t>
            </a:r>
            <a:r>
              <a:rPr lang="en-US" sz="2400" dirty="0"/>
              <a:t> </a:t>
            </a:r>
            <a:r>
              <a:rPr lang="en-US" sz="2400" dirty="0" err="1"/>
              <a:t>সিগন্যালের</a:t>
            </a:r>
            <a:r>
              <a:rPr lang="en-US" sz="2400" dirty="0"/>
              <a:t> </a:t>
            </a:r>
            <a:r>
              <a:rPr lang="en-US" sz="2400" dirty="0" err="1"/>
              <a:t>পার্থক্য</a:t>
            </a:r>
            <a:r>
              <a:rPr lang="en-US" sz="2400" dirty="0"/>
              <a:t>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3733800" cy="31363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195" y="1828801"/>
            <a:ext cx="4361354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3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40692"/>
            <a:ext cx="85344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err="1"/>
              <a:t>ডিজিটাল</a:t>
            </a:r>
            <a:r>
              <a:rPr lang="en-US" sz="2400" dirty="0"/>
              <a:t> </a:t>
            </a:r>
            <a:r>
              <a:rPr lang="en-US" sz="2400" dirty="0" err="1"/>
              <a:t>সিগন্যালের</a:t>
            </a:r>
            <a:r>
              <a:rPr lang="en-US" sz="2400" dirty="0"/>
              <a:t> </a:t>
            </a:r>
            <a:r>
              <a:rPr lang="en-US" sz="2400" dirty="0" err="1"/>
              <a:t>প্রসেসিং</a:t>
            </a:r>
            <a:r>
              <a:rPr lang="en-US" sz="2400" dirty="0"/>
              <a:t> </a:t>
            </a:r>
            <a:r>
              <a:rPr lang="en-US" sz="2400" dirty="0" err="1"/>
              <a:t>এর</a:t>
            </a:r>
            <a:r>
              <a:rPr lang="en-US" sz="2400" dirty="0"/>
              <a:t> </a:t>
            </a:r>
            <a:r>
              <a:rPr lang="en-US" sz="2400" dirty="0" err="1"/>
              <a:t>সবিধা</a:t>
            </a:r>
            <a:r>
              <a:rPr lang="en-US" sz="2400" dirty="0"/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8001000" cy="300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 err="1"/>
              <a:t>ডিজিটাল</a:t>
            </a:r>
            <a:r>
              <a:rPr lang="en-US" sz="1600" dirty="0"/>
              <a:t> </a:t>
            </a:r>
            <a:r>
              <a:rPr lang="en-US" sz="1600" dirty="0" err="1"/>
              <a:t>সিগন্যাল</a:t>
            </a:r>
            <a:r>
              <a:rPr lang="en-US" sz="1600" dirty="0"/>
              <a:t> </a:t>
            </a:r>
            <a:r>
              <a:rPr lang="en-US" sz="1600" dirty="0" err="1"/>
              <a:t>প্রসেসিং</a:t>
            </a:r>
            <a:r>
              <a:rPr lang="en-US" sz="1600" dirty="0"/>
              <a:t> </a:t>
            </a:r>
            <a:r>
              <a:rPr lang="en-US" sz="1600" dirty="0" err="1"/>
              <a:t>এর</a:t>
            </a:r>
            <a:r>
              <a:rPr lang="en-US" sz="1600" dirty="0"/>
              <a:t> </a:t>
            </a:r>
            <a:r>
              <a:rPr lang="en-US" sz="1600" dirty="0" err="1"/>
              <a:t>সুবিধাঃ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	(ক) </a:t>
            </a:r>
            <a:r>
              <a:rPr lang="en-US" sz="1600" dirty="0" err="1"/>
              <a:t>ডিজিটাল</a:t>
            </a:r>
            <a:r>
              <a:rPr lang="en-US" sz="1600" dirty="0"/>
              <a:t> </a:t>
            </a:r>
            <a:r>
              <a:rPr lang="en-US" sz="1600" dirty="0" err="1"/>
              <a:t>সিগন্যাল</a:t>
            </a:r>
            <a:r>
              <a:rPr lang="en-US" sz="1600" dirty="0"/>
              <a:t> </a:t>
            </a:r>
            <a:r>
              <a:rPr lang="en-US" sz="1600" dirty="0" err="1"/>
              <a:t>প্রসেসিং</a:t>
            </a:r>
            <a:r>
              <a:rPr lang="en-US" sz="1600" dirty="0"/>
              <a:t> </a:t>
            </a:r>
            <a:r>
              <a:rPr lang="en-US" sz="1600" dirty="0" err="1"/>
              <a:t>এর</a:t>
            </a:r>
            <a:r>
              <a:rPr lang="en-US" sz="1600" dirty="0"/>
              <a:t> </a:t>
            </a:r>
            <a:r>
              <a:rPr lang="en-US" sz="1600" dirty="0" err="1"/>
              <a:t>জন্য</a:t>
            </a:r>
            <a:r>
              <a:rPr lang="en-US" sz="1600" dirty="0"/>
              <a:t> </a:t>
            </a:r>
            <a:r>
              <a:rPr lang="en-US" sz="1600" dirty="0" err="1"/>
              <a:t>আইসিসমূহ</a:t>
            </a:r>
            <a:r>
              <a:rPr lang="en-US" sz="1600" dirty="0"/>
              <a:t> </a:t>
            </a:r>
            <a:r>
              <a:rPr lang="en-US" sz="1600" dirty="0" err="1"/>
              <a:t>বিশ্বস্ত</a:t>
            </a:r>
            <a:r>
              <a:rPr lang="en-US" sz="1600" dirty="0"/>
              <a:t> </a:t>
            </a:r>
            <a:r>
              <a:rPr lang="en-US" sz="1600" dirty="0" err="1"/>
              <a:t>এবং</a:t>
            </a:r>
            <a:r>
              <a:rPr lang="en-US" sz="1600" dirty="0"/>
              <a:t> </a:t>
            </a:r>
            <a:r>
              <a:rPr lang="en-US" sz="1600" dirty="0" err="1"/>
              <a:t>নিখুত</a:t>
            </a:r>
            <a:r>
              <a:rPr lang="en-US" sz="1600" dirty="0"/>
              <a:t>।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	(খ) </a:t>
            </a:r>
            <a:r>
              <a:rPr lang="en-US" sz="1600" dirty="0" err="1"/>
              <a:t>ব্যবহার্য</a:t>
            </a:r>
            <a:r>
              <a:rPr lang="en-US" sz="1600" dirty="0"/>
              <a:t> </a:t>
            </a:r>
            <a:r>
              <a:rPr lang="en-US" sz="1600" dirty="0" err="1"/>
              <a:t>আইসিসমূহ</a:t>
            </a:r>
            <a:r>
              <a:rPr lang="en-US" sz="1600" dirty="0"/>
              <a:t> </a:t>
            </a:r>
            <a:r>
              <a:rPr lang="en-US" sz="1600" dirty="0" err="1"/>
              <a:t>দামে</a:t>
            </a:r>
            <a:r>
              <a:rPr lang="en-US" sz="1600" dirty="0"/>
              <a:t> </a:t>
            </a:r>
            <a:r>
              <a:rPr lang="en-US" sz="1600" dirty="0" err="1"/>
              <a:t>সস্তা</a:t>
            </a:r>
            <a:r>
              <a:rPr lang="en-US" sz="1600" dirty="0"/>
              <a:t>, </a:t>
            </a:r>
            <a:r>
              <a:rPr lang="en-US" sz="1600" dirty="0" err="1"/>
              <a:t>আকারে</a:t>
            </a:r>
            <a:r>
              <a:rPr lang="en-US" sz="1600" dirty="0"/>
              <a:t> </a:t>
            </a:r>
            <a:r>
              <a:rPr lang="en-US" sz="1600" dirty="0" err="1"/>
              <a:t>ছোট</a:t>
            </a:r>
            <a:r>
              <a:rPr lang="en-US" sz="1600" dirty="0"/>
              <a:t> </a:t>
            </a:r>
            <a:r>
              <a:rPr lang="en-US" sz="1600" dirty="0" err="1"/>
              <a:t>এবং</a:t>
            </a:r>
            <a:r>
              <a:rPr lang="en-US" sz="1600" dirty="0"/>
              <a:t> </a:t>
            </a:r>
            <a:r>
              <a:rPr lang="en-US" sz="1600" dirty="0" err="1"/>
              <a:t>ওজনে</a:t>
            </a:r>
            <a:r>
              <a:rPr lang="en-US" sz="1600" dirty="0"/>
              <a:t> </a:t>
            </a:r>
            <a:r>
              <a:rPr lang="en-US" sz="1600" dirty="0" err="1"/>
              <a:t>হালকা</a:t>
            </a:r>
            <a:r>
              <a:rPr lang="en-US" sz="1600" dirty="0"/>
              <a:t> </a:t>
            </a:r>
            <a:r>
              <a:rPr lang="en-US" sz="1600" dirty="0" err="1"/>
              <a:t>হওয়ায়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                          </a:t>
            </a:r>
            <a:r>
              <a:rPr lang="en-US" sz="1600" dirty="0" err="1"/>
              <a:t>সিগন্যাল</a:t>
            </a:r>
            <a:r>
              <a:rPr lang="en-US" sz="1600" dirty="0"/>
              <a:t> </a:t>
            </a:r>
            <a:r>
              <a:rPr lang="en-US" sz="1600" dirty="0" err="1"/>
              <a:t>প্রসেসর</a:t>
            </a:r>
            <a:r>
              <a:rPr lang="en-US" sz="1600" dirty="0"/>
              <a:t> </a:t>
            </a:r>
            <a:r>
              <a:rPr lang="en-US" sz="1600" dirty="0" err="1"/>
              <a:t>হিসাবে</a:t>
            </a:r>
            <a:r>
              <a:rPr lang="en-US" sz="1600" dirty="0"/>
              <a:t> </a:t>
            </a:r>
            <a:r>
              <a:rPr lang="en-US" sz="1600" dirty="0" err="1"/>
              <a:t>উহারা</a:t>
            </a:r>
            <a:r>
              <a:rPr lang="en-US" sz="1600" dirty="0"/>
              <a:t> </a:t>
            </a:r>
            <a:r>
              <a:rPr lang="en-US" sz="1600" dirty="0" err="1"/>
              <a:t>অত্যন্ত</a:t>
            </a:r>
            <a:r>
              <a:rPr lang="en-US" sz="1600" dirty="0"/>
              <a:t> </a:t>
            </a:r>
            <a:r>
              <a:rPr lang="en-US" sz="1600" dirty="0" err="1"/>
              <a:t>জনপ্রিয়</a:t>
            </a:r>
            <a:r>
              <a:rPr lang="en-US" sz="1600" dirty="0"/>
              <a:t>।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	(গ) </a:t>
            </a:r>
            <a:r>
              <a:rPr lang="en-US" sz="1600" dirty="0" err="1"/>
              <a:t>একই</a:t>
            </a:r>
            <a:r>
              <a:rPr lang="en-US" sz="1600" dirty="0"/>
              <a:t> </a:t>
            </a:r>
            <a:r>
              <a:rPr lang="en-US" sz="1600" dirty="0" err="1"/>
              <a:t>হার্ডওয়্যার</a:t>
            </a:r>
            <a:r>
              <a:rPr lang="en-US" sz="1600" dirty="0"/>
              <a:t> </a:t>
            </a:r>
            <a:r>
              <a:rPr lang="en-US" sz="1600" dirty="0" err="1"/>
              <a:t>ব্যবহার</a:t>
            </a:r>
            <a:r>
              <a:rPr lang="en-US" sz="1600" dirty="0"/>
              <a:t> </a:t>
            </a:r>
            <a:r>
              <a:rPr lang="en-US" sz="1600" dirty="0" err="1"/>
              <a:t>করে</a:t>
            </a:r>
            <a:r>
              <a:rPr lang="en-US" sz="1600" dirty="0"/>
              <a:t> </a:t>
            </a:r>
            <a:r>
              <a:rPr lang="en-US" sz="1600" dirty="0" err="1"/>
              <a:t>নানা</a:t>
            </a:r>
            <a:r>
              <a:rPr lang="en-US" sz="1600" dirty="0"/>
              <a:t> </a:t>
            </a:r>
            <a:r>
              <a:rPr lang="en-US" sz="1600" dirty="0" err="1"/>
              <a:t>ধরনের</a:t>
            </a:r>
            <a:r>
              <a:rPr lang="en-US" sz="1600" dirty="0"/>
              <a:t> </a:t>
            </a:r>
            <a:r>
              <a:rPr lang="en-US" sz="1600" dirty="0" err="1"/>
              <a:t>কাজ</a:t>
            </a:r>
            <a:r>
              <a:rPr lang="en-US" sz="1600" dirty="0"/>
              <a:t> </a:t>
            </a:r>
            <a:r>
              <a:rPr lang="en-US" sz="1600" dirty="0" err="1"/>
              <a:t>সম্পাদন</a:t>
            </a:r>
            <a:r>
              <a:rPr lang="en-US" sz="1600" dirty="0"/>
              <a:t> </a:t>
            </a:r>
            <a:r>
              <a:rPr lang="en-US" sz="1600" dirty="0" err="1"/>
              <a:t>করা</a:t>
            </a:r>
            <a:r>
              <a:rPr lang="en-US" sz="1600" dirty="0"/>
              <a:t> </a:t>
            </a:r>
            <a:r>
              <a:rPr lang="en-US" sz="1600" dirty="0" err="1"/>
              <a:t>যায়</a:t>
            </a:r>
            <a:r>
              <a:rPr lang="en-US" sz="1600" dirty="0"/>
              <a:t>, </a:t>
            </a:r>
            <a:r>
              <a:rPr lang="en-US" sz="1600" dirty="0" err="1"/>
              <a:t>শুধুমাত্র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                           </a:t>
            </a:r>
            <a:r>
              <a:rPr lang="en-US" sz="1600" dirty="0" err="1"/>
              <a:t>ব্যবহার্য</a:t>
            </a:r>
            <a:r>
              <a:rPr lang="en-US" sz="1600" dirty="0"/>
              <a:t> </a:t>
            </a:r>
            <a:r>
              <a:rPr lang="en-US" sz="1600" dirty="0" err="1"/>
              <a:t>প্রোগ্রাম</a:t>
            </a:r>
            <a:r>
              <a:rPr lang="en-US" sz="1600" dirty="0"/>
              <a:t> </a:t>
            </a:r>
            <a:r>
              <a:rPr lang="en-US" sz="1600" dirty="0" err="1"/>
              <a:t>বা</a:t>
            </a:r>
            <a:r>
              <a:rPr lang="en-US" sz="1600" dirty="0"/>
              <a:t> </a:t>
            </a:r>
            <a:r>
              <a:rPr lang="en-US" sz="1600" dirty="0" err="1"/>
              <a:t>সফটওয়্যারটি</a:t>
            </a:r>
            <a:r>
              <a:rPr lang="en-US" sz="1600" dirty="0"/>
              <a:t> </a:t>
            </a:r>
            <a:r>
              <a:rPr lang="en-US" sz="1600" dirty="0" err="1"/>
              <a:t>পরিবর্তন</a:t>
            </a:r>
            <a:r>
              <a:rPr lang="en-US" sz="1600" dirty="0"/>
              <a:t> </a:t>
            </a:r>
            <a:r>
              <a:rPr lang="en-US" sz="1600" dirty="0" err="1"/>
              <a:t>করলেই</a:t>
            </a:r>
            <a:r>
              <a:rPr lang="en-US" sz="1600" dirty="0"/>
              <a:t> </a:t>
            </a:r>
            <a:r>
              <a:rPr lang="en-US" sz="1600" dirty="0" err="1"/>
              <a:t>চলে</a:t>
            </a:r>
            <a:r>
              <a:rPr lang="en-US" sz="1600" dirty="0"/>
              <a:t>।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	(ঘ) </a:t>
            </a:r>
            <a:r>
              <a:rPr lang="en-US" sz="1600" dirty="0" err="1"/>
              <a:t>তাপমাত্রা</a:t>
            </a:r>
            <a:r>
              <a:rPr lang="en-US" sz="1600" dirty="0"/>
              <a:t> </a:t>
            </a:r>
            <a:r>
              <a:rPr lang="en-US" sz="1600" dirty="0" err="1"/>
              <a:t>পরিবর্তনে</a:t>
            </a:r>
            <a:r>
              <a:rPr lang="en-US" sz="1600" dirty="0"/>
              <a:t> </a:t>
            </a:r>
            <a:r>
              <a:rPr lang="en-US" sz="1600" dirty="0" err="1"/>
              <a:t>ডিজিটাল</a:t>
            </a:r>
            <a:r>
              <a:rPr lang="en-US" sz="1600" dirty="0"/>
              <a:t> </a:t>
            </a:r>
            <a:r>
              <a:rPr lang="en-US" sz="1600" dirty="0" err="1"/>
              <a:t>প্রসেসরের</a:t>
            </a:r>
            <a:r>
              <a:rPr lang="en-US" sz="1600" dirty="0"/>
              <a:t> </a:t>
            </a:r>
            <a:r>
              <a:rPr lang="en-US" sz="1600" dirty="0" err="1"/>
              <a:t>বৈশিষ্ট্যের</a:t>
            </a:r>
            <a:r>
              <a:rPr lang="en-US" sz="1600" dirty="0"/>
              <a:t> </a:t>
            </a:r>
            <a:r>
              <a:rPr lang="en-US" sz="1600" dirty="0" err="1"/>
              <a:t>খুব</a:t>
            </a:r>
            <a:r>
              <a:rPr lang="en-US" sz="1600" dirty="0"/>
              <a:t> </a:t>
            </a:r>
            <a:r>
              <a:rPr lang="en-US" sz="1600" dirty="0" err="1"/>
              <a:t>পরিবর্তন</a:t>
            </a:r>
            <a:r>
              <a:rPr lang="en-US" sz="1600" dirty="0"/>
              <a:t> </a:t>
            </a:r>
            <a:r>
              <a:rPr lang="en-US" sz="1600" dirty="0" err="1"/>
              <a:t>হয়</a:t>
            </a:r>
            <a:r>
              <a:rPr lang="en-US" sz="1600" dirty="0"/>
              <a:t> </a:t>
            </a:r>
            <a:r>
              <a:rPr lang="en-US" sz="1600" dirty="0" err="1"/>
              <a:t>না</a:t>
            </a:r>
            <a:r>
              <a:rPr lang="en-US" sz="1600" dirty="0"/>
              <a:t>।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	(ঙ) </a:t>
            </a:r>
            <a:r>
              <a:rPr lang="en-US" sz="1600" dirty="0" err="1"/>
              <a:t>উহাদের</a:t>
            </a:r>
            <a:r>
              <a:rPr lang="en-US" sz="1600" dirty="0"/>
              <a:t> </a:t>
            </a:r>
            <a:r>
              <a:rPr lang="en-US" sz="1600" dirty="0" err="1"/>
              <a:t>ব্যবহার</a:t>
            </a:r>
            <a:r>
              <a:rPr lang="en-US" sz="1600" dirty="0"/>
              <a:t> </a:t>
            </a:r>
            <a:r>
              <a:rPr lang="en-US" sz="1600" dirty="0" err="1"/>
              <a:t>জীবন</a:t>
            </a:r>
            <a:r>
              <a:rPr lang="en-US" sz="1600" dirty="0"/>
              <a:t> </a:t>
            </a:r>
            <a:r>
              <a:rPr lang="en-US" sz="1600" dirty="0" err="1"/>
              <a:t>দীর্ঘ</a:t>
            </a:r>
            <a:r>
              <a:rPr lang="en-US" sz="16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1439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40692"/>
            <a:ext cx="85344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/>
              <a:t>Rise Time, Fall Time, Pulse width and Duty Cycle…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081" y="4343400"/>
            <a:ext cx="838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Rise Time : </a:t>
            </a:r>
            <a:r>
              <a:rPr lang="en-US" sz="1600" dirty="0" err="1"/>
              <a:t>একটি</a:t>
            </a:r>
            <a:r>
              <a:rPr lang="en-US" sz="1600" dirty="0"/>
              <a:t> </a:t>
            </a:r>
            <a:r>
              <a:rPr lang="en-US" sz="1600" dirty="0" err="1"/>
              <a:t>ওয়েভের</a:t>
            </a:r>
            <a:r>
              <a:rPr lang="en-US" sz="1600" dirty="0"/>
              <a:t> </a:t>
            </a:r>
            <a:r>
              <a:rPr lang="en-US" sz="1600" dirty="0" err="1"/>
              <a:t>পূর্ণমানের</a:t>
            </a:r>
            <a:r>
              <a:rPr lang="en-US" sz="1600" dirty="0"/>
              <a:t> 10% </a:t>
            </a:r>
            <a:r>
              <a:rPr lang="en-US" sz="1600" dirty="0" err="1"/>
              <a:t>হতে</a:t>
            </a:r>
            <a:r>
              <a:rPr lang="en-US" sz="1600" dirty="0"/>
              <a:t> 90% </a:t>
            </a:r>
            <a:r>
              <a:rPr lang="en-US" sz="1600" dirty="0" err="1"/>
              <a:t>ভাগে</a:t>
            </a:r>
            <a:r>
              <a:rPr lang="en-US" sz="1600" dirty="0"/>
              <a:t> </a:t>
            </a:r>
            <a:r>
              <a:rPr lang="en-US" sz="1600" dirty="0" err="1"/>
              <a:t>উঠার</a:t>
            </a:r>
            <a:r>
              <a:rPr lang="en-US" sz="1600" dirty="0"/>
              <a:t> </a:t>
            </a:r>
            <a:r>
              <a:rPr lang="en-US" sz="1600" dirty="0" err="1"/>
              <a:t>সময়কে</a:t>
            </a:r>
            <a:r>
              <a:rPr lang="en-US" sz="1600" dirty="0"/>
              <a:t> </a:t>
            </a:r>
            <a:r>
              <a:rPr lang="en-US" dirty="0"/>
              <a:t>Rise Time </a:t>
            </a:r>
            <a:r>
              <a:rPr lang="en-US" sz="1600" dirty="0" err="1"/>
              <a:t>বলে</a:t>
            </a:r>
            <a:r>
              <a:rPr lang="en-US" sz="1600" dirty="0"/>
              <a:t>।</a:t>
            </a:r>
            <a:r>
              <a:rPr lang="en-US" dirty="0"/>
              <a:t> </a:t>
            </a:r>
          </a:p>
          <a:p>
            <a:endParaRPr lang="en-US" sz="12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Fall Time : </a:t>
            </a:r>
            <a:r>
              <a:rPr lang="en-US" sz="1600" dirty="0" err="1"/>
              <a:t>একটি</a:t>
            </a:r>
            <a:r>
              <a:rPr lang="en-US" sz="1600" dirty="0"/>
              <a:t> </a:t>
            </a:r>
            <a:r>
              <a:rPr lang="en-US" sz="1600" dirty="0" err="1"/>
              <a:t>ওয়েভের</a:t>
            </a:r>
            <a:r>
              <a:rPr lang="en-US" sz="1600" dirty="0"/>
              <a:t> </a:t>
            </a:r>
            <a:r>
              <a:rPr lang="en-US" sz="1600" dirty="0" err="1"/>
              <a:t>পূর্ণমানের</a:t>
            </a:r>
            <a:r>
              <a:rPr lang="en-US" sz="1600" dirty="0"/>
              <a:t> 90% </a:t>
            </a:r>
            <a:r>
              <a:rPr lang="en-US" sz="1600" dirty="0" err="1"/>
              <a:t>হতে</a:t>
            </a:r>
            <a:r>
              <a:rPr lang="en-US" sz="1600" dirty="0"/>
              <a:t> 10% </a:t>
            </a:r>
            <a:r>
              <a:rPr lang="en-US" sz="1600" dirty="0" err="1"/>
              <a:t>ভাগে</a:t>
            </a:r>
            <a:r>
              <a:rPr lang="en-US" sz="1600" dirty="0"/>
              <a:t> </a:t>
            </a:r>
            <a:r>
              <a:rPr lang="en-US" sz="1600" dirty="0" err="1"/>
              <a:t>নামার</a:t>
            </a:r>
            <a:r>
              <a:rPr lang="en-US" sz="1600" dirty="0"/>
              <a:t> </a:t>
            </a:r>
            <a:r>
              <a:rPr lang="en-US" sz="1600" dirty="0" err="1"/>
              <a:t>সময়কে</a:t>
            </a:r>
            <a:r>
              <a:rPr lang="en-US" sz="1600" dirty="0"/>
              <a:t> Fall Time </a:t>
            </a:r>
            <a:r>
              <a:rPr lang="en-US" sz="1600" dirty="0" err="1"/>
              <a:t>বলে</a:t>
            </a:r>
            <a:r>
              <a:rPr lang="en-US" sz="1600" dirty="0"/>
              <a:t>।</a:t>
            </a:r>
          </a:p>
          <a:p>
            <a:endParaRPr lang="en-US" sz="12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Pulse width : </a:t>
            </a:r>
            <a:r>
              <a:rPr lang="en-US" sz="1600" dirty="0" err="1"/>
              <a:t>স্পন্দনের</a:t>
            </a:r>
            <a:r>
              <a:rPr lang="en-US" sz="1600" dirty="0"/>
              <a:t> </a:t>
            </a:r>
            <a:r>
              <a:rPr lang="en-US" sz="1600" dirty="0" err="1"/>
              <a:t>উঠতি</a:t>
            </a:r>
            <a:r>
              <a:rPr lang="en-US" sz="1600" dirty="0"/>
              <a:t> </a:t>
            </a:r>
            <a:r>
              <a:rPr lang="en-US" sz="1600" dirty="0" err="1"/>
              <a:t>মাথার</a:t>
            </a:r>
            <a:r>
              <a:rPr lang="en-US" sz="1600" dirty="0"/>
              <a:t> </a:t>
            </a:r>
            <a:r>
              <a:rPr lang="en-US" sz="1600" dirty="0" err="1"/>
              <a:t>অর্ধমান</a:t>
            </a:r>
            <a:r>
              <a:rPr lang="en-US" sz="1600" dirty="0"/>
              <a:t> (</a:t>
            </a:r>
            <a:r>
              <a:rPr lang="en-US" sz="1600" dirty="0" err="1"/>
              <a:t>অর্থা</a:t>
            </a:r>
            <a:r>
              <a:rPr lang="en-US" sz="1600" dirty="0"/>
              <a:t>ৎ 50%) ও </a:t>
            </a:r>
            <a:r>
              <a:rPr lang="en-US" sz="1600" dirty="0" err="1"/>
              <a:t>পড়তি</a:t>
            </a:r>
            <a:r>
              <a:rPr lang="en-US" sz="1600" dirty="0"/>
              <a:t> </a:t>
            </a:r>
            <a:r>
              <a:rPr lang="en-US" sz="1600" dirty="0" err="1"/>
              <a:t>মাথার</a:t>
            </a:r>
            <a:r>
              <a:rPr lang="en-US" sz="1600" dirty="0"/>
              <a:t> </a:t>
            </a:r>
            <a:r>
              <a:rPr lang="en-US" sz="1600" dirty="0" err="1"/>
              <a:t>অর্ধমান</a:t>
            </a:r>
            <a:r>
              <a:rPr lang="en-US" sz="1600" dirty="0"/>
              <a:t> </a:t>
            </a:r>
            <a:r>
              <a:rPr lang="en-US" sz="1600" dirty="0" err="1"/>
              <a:t>স্থান</a:t>
            </a:r>
            <a:r>
              <a:rPr lang="en-US" sz="1600" dirty="0"/>
              <a:t> </a:t>
            </a:r>
            <a:r>
              <a:rPr lang="en-US" sz="1600" dirty="0" err="1"/>
              <a:t>দুটির</a:t>
            </a:r>
            <a:r>
              <a:rPr lang="en-US" sz="1600" dirty="0"/>
              <a:t> </a:t>
            </a:r>
            <a:r>
              <a:rPr lang="en-US" sz="1600" dirty="0" err="1"/>
              <a:t>সময়</a:t>
            </a:r>
            <a:r>
              <a:rPr lang="en-US" sz="1600" dirty="0"/>
              <a:t> </a:t>
            </a:r>
            <a:r>
              <a:rPr lang="en-US" sz="1600" dirty="0" err="1"/>
              <a:t>ব্যবধানকে</a:t>
            </a:r>
            <a:r>
              <a:rPr lang="en-US" sz="1600" dirty="0"/>
              <a:t> Pulse width </a:t>
            </a:r>
            <a:r>
              <a:rPr lang="en-US" sz="1600" dirty="0" err="1"/>
              <a:t>বলে</a:t>
            </a:r>
            <a:r>
              <a:rPr lang="en-US" sz="1600" dirty="0"/>
              <a:t>।</a:t>
            </a:r>
          </a:p>
          <a:p>
            <a:endParaRPr lang="en-US" sz="12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Duty cycle :  </a:t>
            </a:r>
            <a:r>
              <a:rPr lang="en-US" sz="1600" dirty="0" err="1"/>
              <a:t>স্পন্দনের</a:t>
            </a:r>
            <a:r>
              <a:rPr lang="en-US" sz="1600" dirty="0"/>
              <a:t> </a:t>
            </a:r>
            <a:r>
              <a:rPr lang="en-US" sz="1600" dirty="0" err="1"/>
              <a:t>বিস্তার</a:t>
            </a:r>
            <a:r>
              <a:rPr lang="en-US" sz="1600" dirty="0"/>
              <a:t> </a:t>
            </a:r>
            <a:r>
              <a:rPr lang="en-US" sz="1600" dirty="0" err="1"/>
              <a:t>এবং</a:t>
            </a:r>
            <a:r>
              <a:rPr lang="en-US" sz="1600" dirty="0"/>
              <a:t> </a:t>
            </a:r>
            <a:r>
              <a:rPr lang="en-US" sz="1600" dirty="0" err="1"/>
              <a:t>পর্যায়কাল</a:t>
            </a:r>
            <a:r>
              <a:rPr lang="en-US" sz="1600" dirty="0"/>
              <a:t> </a:t>
            </a:r>
            <a:r>
              <a:rPr lang="en-US" sz="1600" dirty="0" err="1"/>
              <a:t>এর</a:t>
            </a:r>
            <a:r>
              <a:rPr lang="en-US" sz="1600" dirty="0"/>
              <a:t> </a:t>
            </a:r>
            <a:r>
              <a:rPr lang="en-US" sz="1600" dirty="0" err="1"/>
              <a:t>শতকরা</a:t>
            </a:r>
            <a:r>
              <a:rPr lang="en-US" sz="1600" dirty="0"/>
              <a:t> </a:t>
            </a:r>
            <a:r>
              <a:rPr lang="en-US" sz="1600" dirty="0" err="1"/>
              <a:t>অনুপাতকে</a:t>
            </a:r>
            <a:r>
              <a:rPr lang="en-US" sz="1600" dirty="0"/>
              <a:t> Duty cycle </a:t>
            </a:r>
            <a:r>
              <a:rPr lang="en-US" sz="1600" dirty="0" err="1"/>
              <a:t>বলে</a:t>
            </a:r>
            <a:r>
              <a:rPr lang="en-US" sz="1600" dirty="0"/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1343025"/>
            <a:ext cx="3143250" cy="2238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309009"/>
            <a:ext cx="4322081" cy="280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9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0"/>
            <a:ext cx="82296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err="1"/>
              <a:t>মূল্যায়নঃ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905000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/>
              <a:t>ডিজিটাল</a:t>
            </a:r>
            <a:r>
              <a:rPr lang="en-US" dirty="0"/>
              <a:t> ও </a:t>
            </a:r>
            <a:r>
              <a:rPr lang="en-US" dirty="0" err="1"/>
              <a:t>এনালগ</a:t>
            </a:r>
            <a:r>
              <a:rPr lang="en-US" dirty="0"/>
              <a:t> </a:t>
            </a:r>
            <a:r>
              <a:rPr lang="en-US" dirty="0" err="1"/>
              <a:t>সিগন্যাল</a:t>
            </a:r>
            <a:r>
              <a:rPr lang="en-US" dirty="0"/>
              <a:t> </a:t>
            </a:r>
            <a:r>
              <a:rPr lang="en-US" dirty="0" err="1"/>
              <a:t>কী</a:t>
            </a:r>
            <a:r>
              <a:rPr lang="en-US" dirty="0"/>
              <a:t>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/>
              <a:t>ডিজিটাল</a:t>
            </a:r>
            <a:r>
              <a:rPr lang="en-US" dirty="0"/>
              <a:t> ও </a:t>
            </a:r>
            <a:r>
              <a:rPr lang="en-US" dirty="0" err="1"/>
              <a:t>এনালগ</a:t>
            </a:r>
            <a:r>
              <a:rPr lang="en-US" dirty="0"/>
              <a:t> </a:t>
            </a:r>
            <a:r>
              <a:rPr lang="en-US" dirty="0" err="1"/>
              <a:t>সিগন্যালের</a:t>
            </a:r>
            <a:r>
              <a:rPr lang="en-US" dirty="0"/>
              <a:t> </a:t>
            </a:r>
            <a:r>
              <a:rPr lang="en-US" dirty="0" err="1"/>
              <a:t>বৈশিষ্ট্য</a:t>
            </a:r>
            <a:r>
              <a:rPr lang="en-US" dirty="0"/>
              <a:t> </a:t>
            </a:r>
            <a:r>
              <a:rPr lang="en-US" dirty="0" err="1"/>
              <a:t>বর্ণনা</a:t>
            </a:r>
            <a:r>
              <a:rPr lang="en-US" dirty="0"/>
              <a:t> </a:t>
            </a:r>
            <a:r>
              <a:rPr lang="en-US" dirty="0" err="1"/>
              <a:t>কর</a:t>
            </a:r>
            <a:r>
              <a:rPr lang="en-US" dirty="0"/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/>
              <a:t>ডিজিটাল</a:t>
            </a:r>
            <a:r>
              <a:rPr lang="en-US" dirty="0"/>
              <a:t> </a:t>
            </a:r>
            <a:r>
              <a:rPr lang="en-US" dirty="0" err="1"/>
              <a:t>সিগন্যাল</a:t>
            </a:r>
            <a:r>
              <a:rPr lang="en-US" dirty="0"/>
              <a:t> </a:t>
            </a:r>
            <a:r>
              <a:rPr lang="en-US" dirty="0" err="1"/>
              <a:t>প্রসেসিং</a:t>
            </a:r>
            <a:r>
              <a:rPr lang="en-US" dirty="0"/>
              <a:t> </a:t>
            </a:r>
            <a:r>
              <a:rPr lang="en-US" dirty="0" err="1"/>
              <a:t>এর</a:t>
            </a:r>
            <a:r>
              <a:rPr lang="en-US" dirty="0"/>
              <a:t> </a:t>
            </a:r>
            <a:r>
              <a:rPr lang="en-US" dirty="0" err="1"/>
              <a:t>সুবিধা</a:t>
            </a:r>
            <a:r>
              <a:rPr lang="en-US" dirty="0"/>
              <a:t> </a:t>
            </a:r>
            <a:r>
              <a:rPr lang="en-US" dirty="0" err="1"/>
              <a:t>লিখ</a:t>
            </a:r>
            <a:r>
              <a:rPr lang="en-US" dirty="0"/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/>
              <a:t>একটি</a:t>
            </a:r>
            <a:r>
              <a:rPr lang="en-US" dirty="0"/>
              <a:t> </a:t>
            </a:r>
            <a:r>
              <a:rPr lang="en-US" dirty="0" err="1"/>
              <a:t>পালস</a:t>
            </a:r>
            <a:r>
              <a:rPr lang="en-US" dirty="0"/>
              <a:t> </a:t>
            </a:r>
            <a:r>
              <a:rPr lang="en-US" dirty="0" err="1"/>
              <a:t>ওয়েভের</a:t>
            </a:r>
            <a:r>
              <a:rPr lang="en-US" dirty="0"/>
              <a:t> </a:t>
            </a:r>
            <a:r>
              <a:rPr lang="en-US" dirty="0" err="1"/>
              <a:t>বিভিন্ন</a:t>
            </a:r>
            <a:r>
              <a:rPr lang="en-US" dirty="0"/>
              <a:t> </a:t>
            </a:r>
            <a:r>
              <a:rPr lang="en-US" dirty="0" err="1"/>
              <a:t>প্যারামিটার</a:t>
            </a:r>
            <a:r>
              <a:rPr lang="en-US" dirty="0"/>
              <a:t> </a:t>
            </a:r>
            <a:r>
              <a:rPr lang="en-US" dirty="0" err="1"/>
              <a:t>লিখ</a:t>
            </a:r>
            <a:r>
              <a:rPr lang="en-US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1990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80772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err="1"/>
              <a:t>বাড়ীর</a:t>
            </a:r>
            <a:r>
              <a:rPr lang="en-US" sz="2400" dirty="0"/>
              <a:t> </a:t>
            </a:r>
            <a:r>
              <a:rPr lang="en-US" sz="2400" dirty="0" err="1"/>
              <a:t>কাজ</a:t>
            </a:r>
            <a:r>
              <a:rPr lang="en-US" sz="2400" dirty="0"/>
              <a:t>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2044005"/>
            <a:ext cx="6477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/>
              <a:t>একটি</a:t>
            </a:r>
            <a:r>
              <a:rPr lang="en-US" dirty="0"/>
              <a:t> </a:t>
            </a:r>
            <a:r>
              <a:rPr lang="en-US" dirty="0" err="1"/>
              <a:t>পালস</a:t>
            </a:r>
            <a:r>
              <a:rPr lang="en-US" dirty="0"/>
              <a:t> </a:t>
            </a:r>
            <a:r>
              <a:rPr lang="en-US" dirty="0" err="1"/>
              <a:t>ওয়েভের</a:t>
            </a:r>
            <a:r>
              <a:rPr lang="en-US" dirty="0"/>
              <a:t> </a:t>
            </a:r>
            <a:r>
              <a:rPr lang="en-US" dirty="0" err="1"/>
              <a:t>বিভিন্ন</a:t>
            </a:r>
            <a:r>
              <a:rPr lang="en-US" dirty="0"/>
              <a:t> </a:t>
            </a:r>
            <a:r>
              <a:rPr lang="en-US" dirty="0" err="1"/>
              <a:t>প্যারামিটার</a:t>
            </a:r>
            <a:r>
              <a:rPr lang="en-US" dirty="0"/>
              <a:t> </a:t>
            </a:r>
            <a:r>
              <a:rPr lang="en-US" dirty="0" err="1"/>
              <a:t>বর্ণনা</a:t>
            </a:r>
            <a:r>
              <a:rPr lang="en-US" dirty="0"/>
              <a:t> </a:t>
            </a:r>
            <a:r>
              <a:rPr lang="en-US" dirty="0" err="1"/>
              <a:t>কর</a:t>
            </a:r>
            <a:r>
              <a:rPr lang="en-US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0944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0"/>
            <a:ext cx="8305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err="1"/>
              <a:t>পরবর্তী</a:t>
            </a:r>
            <a:r>
              <a:rPr lang="en-US" sz="2400" dirty="0"/>
              <a:t> </a:t>
            </a:r>
            <a:r>
              <a:rPr lang="en-US" sz="2400" dirty="0" err="1"/>
              <a:t>পাঠ</a:t>
            </a:r>
            <a:r>
              <a:rPr lang="en-US" sz="2400" dirty="0"/>
              <a:t>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7" y="1371600"/>
            <a:ext cx="77057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1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8686800" cy="60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6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6928" y="429491"/>
            <a:ext cx="9137073" cy="7620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27710" y="1219200"/>
            <a:ext cx="4371110" cy="5181600"/>
          </a:xfrm>
          <a:prstGeom prst="rect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latin typeface="SutonnyMJ" pitchFamily="2" charset="0"/>
              <a:cs typeface="SutonnyMJ" pitchFamily="2" charset="0"/>
            </a:endParaRPr>
          </a:p>
          <a:p>
            <a:endParaRPr lang="en-US" sz="1800" dirty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 err="1">
                <a:cs typeface="SutonnyMJ" pitchFamily="2" charset="0"/>
              </a:rPr>
              <a:t>মোসাঃ</a:t>
            </a:r>
            <a:r>
              <a:rPr lang="en-US" sz="2000" dirty="0">
                <a:cs typeface="SutonnyMJ" pitchFamily="2" charset="0"/>
              </a:rPr>
              <a:t> </a:t>
            </a:r>
            <a:r>
              <a:rPr lang="en-US" sz="2000" dirty="0" err="1">
                <a:cs typeface="SutonnyMJ" pitchFamily="2" charset="0"/>
              </a:rPr>
              <a:t>ফিরোজা</a:t>
            </a:r>
            <a:r>
              <a:rPr lang="en-US" sz="2000" dirty="0">
                <a:cs typeface="SutonnyMJ" pitchFamily="2" charset="0"/>
              </a:rPr>
              <a:t> </a:t>
            </a:r>
            <a:r>
              <a:rPr lang="en-US" sz="2000" dirty="0" err="1">
                <a:cs typeface="SutonnyMJ" pitchFamily="2" charset="0"/>
              </a:rPr>
              <a:t>নাজনীন</a:t>
            </a:r>
            <a:r>
              <a:rPr lang="en-US" sz="2000" dirty="0">
                <a:cs typeface="SutonnyMJ" pitchFamily="2" charset="0"/>
              </a:rPr>
              <a:t> </a:t>
            </a:r>
            <a:r>
              <a:rPr lang="en-US" sz="2000" dirty="0" err="1">
                <a:cs typeface="SutonnyMJ" pitchFamily="2" charset="0"/>
              </a:rPr>
              <a:t>চৌধুরী</a:t>
            </a:r>
            <a:endParaRPr lang="bn-BD" sz="2000" dirty="0">
              <a:cs typeface="NikoshBAN" pitchFamily="2" charset="0"/>
            </a:endParaRPr>
          </a:p>
          <a:p>
            <a:r>
              <a:rPr lang="en-US" sz="2000" dirty="0" err="1">
                <a:cs typeface="SutonnyMJ" pitchFamily="2" charset="0"/>
              </a:rPr>
              <a:t>জুনিয়র</a:t>
            </a:r>
            <a:r>
              <a:rPr lang="en-US" sz="2000" dirty="0">
                <a:cs typeface="SutonnyMJ" pitchFamily="2" charset="0"/>
              </a:rPr>
              <a:t> </a:t>
            </a:r>
            <a:r>
              <a:rPr lang="en-US" sz="2000" dirty="0" err="1">
                <a:cs typeface="SutonnyMJ" pitchFamily="2" charset="0"/>
              </a:rPr>
              <a:t>ইন্সট্রাক্টর</a:t>
            </a:r>
            <a:r>
              <a:rPr lang="en-US" sz="2000" dirty="0">
                <a:cs typeface="SutonnyMJ" pitchFamily="2" charset="0"/>
              </a:rPr>
              <a:t>(</a:t>
            </a:r>
            <a:r>
              <a:rPr lang="en-US" sz="2000" dirty="0" err="1">
                <a:cs typeface="SutonnyMJ" pitchFamily="2" charset="0"/>
              </a:rPr>
              <a:t>রেডিও</a:t>
            </a:r>
            <a:r>
              <a:rPr lang="en-US" sz="2000" dirty="0">
                <a:cs typeface="SutonnyMJ" pitchFamily="2" charset="0"/>
              </a:rPr>
              <a:t> </a:t>
            </a:r>
            <a:r>
              <a:rPr lang="en-US" sz="2000" dirty="0" err="1">
                <a:cs typeface="SutonnyMJ" pitchFamily="2" charset="0"/>
              </a:rPr>
              <a:t>এন্ড</a:t>
            </a:r>
            <a:r>
              <a:rPr lang="en-US" sz="2000" dirty="0">
                <a:cs typeface="SutonnyMJ" pitchFamily="2" charset="0"/>
              </a:rPr>
              <a:t> </a:t>
            </a:r>
            <a:r>
              <a:rPr lang="en-US" sz="2000" dirty="0" err="1">
                <a:cs typeface="SutonnyMJ" pitchFamily="2" charset="0"/>
              </a:rPr>
              <a:t>টিভি</a:t>
            </a:r>
            <a:r>
              <a:rPr lang="en-US" sz="2000" dirty="0">
                <a:cs typeface="SutonnyMJ" pitchFamily="2" charset="0"/>
              </a:rPr>
              <a:t>)</a:t>
            </a:r>
            <a:endParaRPr lang="bn-BD" sz="2000" dirty="0">
              <a:cs typeface="NikoshBAN" pitchFamily="2" charset="0"/>
            </a:endParaRPr>
          </a:p>
          <a:p>
            <a:r>
              <a:rPr lang="en-US" sz="1600" dirty="0" err="1">
                <a:cs typeface="SutonnyMJ" pitchFamily="2" charset="0"/>
              </a:rPr>
              <a:t>নাটোর</a:t>
            </a:r>
            <a:r>
              <a:rPr lang="en-US" sz="1600" dirty="0">
                <a:cs typeface="SutonnyMJ" pitchFamily="2" charset="0"/>
              </a:rPr>
              <a:t> </a:t>
            </a:r>
            <a:r>
              <a:rPr lang="en-US" sz="1600" dirty="0" err="1">
                <a:cs typeface="SutonnyMJ" pitchFamily="2" charset="0"/>
              </a:rPr>
              <a:t>সরকারি</a:t>
            </a:r>
            <a:r>
              <a:rPr lang="en-US" sz="1600" dirty="0">
                <a:cs typeface="SutonnyMJ" pitchFamily="2" charset="0"/>
              </a:rPr>
              <a:t> </a:t>
            </a:r>
            <a:r>
              <a:rPr lang="en-US" sz="1600" dirty="0" err="1">
                <a:cs typeface="SutonnyMJ" pitchFamily="2" charset="0"/>
              </a:rPr>
              <a:t>টেকনিক্যাল</a:t>
            </a:r>
            <a:r>
              <a:rPr lang="en-US" sz="1600" dirty="0">
                <a:cs typeface="SutonnyMJ" pitchFamily="2" charset="0"/>
              </a:rPr>
              <a:t> </a:t>
            </a:r>
            <a:r>
              <a:rPr lang="en-US" sz="1600" dirty="0" err="1">
                <a:cs typeface="SutonnyMJ" pitchFamily="2" charset="0"/>
              </a:rPr>
              <a:t>স্কুল</a:t>
            </a:r>
            <a:r>
              <a:rPr lang="en-US" sz="1600" dirty="0">
                <a:cs typeface="SutonnyMJ" pitchFamily="2" charset="0"/>
              </a:rPr>
              <a:t> ও </a:t>
            </a:r>
            <a:r>
              <a:rPr lang="en-US" sz="1600" dirty="0" err="1">
                <a:cs typeface="SutonnyMJ" pitchFamily="2" charset="0"/>
              </a:rPr>
              <a:t>কলেজ</a:t>
            </a:r>
            <a:endParaRPr lang="en-US" sz="1600" dirty="0">
              <a:cs typeface="SutonnyMJ" pitchFamily="2" charset="0"/>
            </a:endParaRPr>
          </a:p>
          <a:p>
            <a:r>
              <a:rPr lang="en-US" sz="1600" dirty="0">
                <a:solidFill>
                  <a:srgbClr val="0070C0"/>
                </a:solidFill>
                <a:cs typeface="NikoshBAN" pitchFamily="2" charset="0"/>
              </a:rPr>
              <a:t>Email: firojanajninchowdhury@gmail.com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582390" y="1219200"/>
            <a:ext cx="4561610" cy="5181600"/>
          </a:xfrm>
          <a:prstGeom prst="rect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latin typeface="SutonnyMJ" pitchFamily="2" charset="0"/>
              <a:cs typeface="SutonnyMJ" pitchFamily="2" charset="0"/>
            </a:endParaRPr>
          </a:p>
          <a:p>
            <a:endParaRPr lang="en-US" sz="1800" dirty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 err="1">
                <a:cs typeface="SutonnyMJ" pitchFamily="2" charset="0"/>
              </a:rPr>
              <a:t>দ্বাদশ</a:t>
            </a:r>
            <a:r>
              <a:rPr lang="en-US" sz="2000" dirty="0">
                <a:cs typeface="SutonnyMJ" pitchFamily="2" charset="0"/>
              </a:rPr>
              <a:t> </a:t>
            </a:r>
            <a:r>
              <a:rPr lang="en-US" sz="2000" dirty="0" err="1">
                <a:cs typeface="SutonnyMJ" pitchFamily="2" charset="0"/>
              </a:rPr>
              <a:t>শ্রেণি</a:t>
            </a:r>
            <a:endParaRPr lang="bn-BD" sz="2000" dirty="0">
              <a:cs typeface="NikoshBAN" pitchFamily="2" charset="0"/>
            </a:endParaRPr>
          </a:p>
          <a:p>
            <a:r>
              <a:rPr lang="en-US" sz="2000" dirty="0" err="1">
                <a:cs typeface="SutonnyMJ" pitchFamily="2" charset="0"/>
              </a:rPr>
              <a:t>ইলেকট্রনিক</a:t>
            </a:r>
            <a:r>
              <a:rPr lang="en-US" sz="2000" dirty="0">
                <a:cs typeface="SutonnyMJ" pitchFamily="2" charset="0"/>
              </a:rPr>
              <a:t> </a:t>
            </a:r>
            <a:r>
              <a:rPr lang="en-US" sz="2000" dirty="0" err="1">
                <a:cs typeface="SutonnyMJ" pitchFamily="2" charset="0"/>
              </a:rPr>
              <a:t>কন্ট্রোল</a:t>
            </a:r>
            <a:r>
              <a:rPr lang="en-US" sz="2000" dirty="0">
                <a:cs typeface="SutonnyMJ" pitchFamily="2" charset="0"/>
              </a:rPr>
              <a:t> </a:t>
            </a:r>
            <a:r>
              <a:rPr lang="en-US" sz="2000" dirty="0" err="1">
                <a:cs typeface="SutonnyMJ" pitchFamily="2" charset="0"/>
              </a:rPr>
              <a:t>এন্ড</a:t>
            </a:r>
            <a:r>
              <a:rPr lang="en-US" sz="2000" dirty="0">
                <a:cs typeface="SutonnyMJ" pitchFamily="2" charset="0"/>
              </a:rPr>
              <a:t> কমিউনিকেশন-১(৮২৮২১)</a:t>
            </a:r>
            <a:endParaRPr lang="bn-BD" sz="2000" dirty="0">
              <a:cs typeface="NikoshBAN" pitchFamily="2" charset="0"/>
            </a:endParaRPr>
          </a:p>
          <a:p>
            <a:r>
              <a:rPr lang="en-US" sz="2000" dirty="0">
                <a:cs typeface="SutonnyMJ" pitchFamily="2" charset="0"/>
              </a:rPr>
              <a:t>(২য় </a:t>
            </a:r>
            <a:r>
              <a:rPr lang="en-US" sz="2000" dirty="0" err="1">
                <a:cs typeface="SutonnyMJ" pitchFamily="2" charset="0"/>
              </a:rPr>
              <a:t>পত্র</a:t>
            </a:r>
            <a:r>
              <a:rPr lang="en-US" sz="2000" dirty="0">
                <a:cs typeface="SutonnyMJ" pitchFamily="2" charset="0"/>
              </a:rPr>
              <a:t>)</a:t>
            </a:r>
          </a:p>
          <a:p>
            <a:r>
              <a:rPr lang="en-US" sz="2000" dirty="0" err="1">
                <a:cs typeface="SutonnyMJ" pitchFamily="2" charset="0"/>
              </a:rPr>
              <a:t>প্রথম</a:t>
            </a:r>
            <a:r>
              <a:rPr lang="en-US" sz="2000" dirty="0">
                <a:cs typeface="SutonnyMJ" pitchFamily="2" charset="0"/>
              </a:rPr>
              <a:t> </a:t>
            </a:r>
            <a:r>
              <a:rPr lang="en-US" sz="2000" dirty="0" err="1">
                <a:cs typeface="SutonnyMJ" pitchFamily="2" charset="0"/>
              </a:rPr>
              <a:t>অধ্যায়</a:t>
            </a:r>
            <a:endParaRPr lang="en-US" sz="2000" dirty="0"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75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8534400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410200"/>
            <a:ext cx="85344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ডিজিটাল</a:t>
            </a:r>
            <a:r>
              <a:rPr lang="en-US" dirty="0"/>
              <a:t> ও </a:t>
            </a:r>
            <a:r>
              <a:rPr lang="en-US" dirty="0" err="1"/>
              <a:t>অ্যানালগ</a:t>
            </a:r>
            <a:r>
              <a:rPr lang="en-US" dirty="0"/>
              <a:t> </a:t>
            </a:r>
            <a:r>
              <a:rPr lang="en-US" dirty="0" err="1"/>
              <a:t>সিগন্যাল</a:t>
            </a:r>
            <a:r>
              <a:rPr lang="en-US" dirty="0"/>
              <a:t> </a:t>
            </a:r>
            <a:r>
              <a:rPr lang="en-US" dirty="0" err="1"/>
              <a:t>সম্পর্কে</a:t>
            </a:r>
            <a:r>
              <a:rPr lang="en-US" dirty="0"/>
              <a:t> </a:t>
            </a:r>
            <a:r>
              <a:rPr lang="en-US" dirty="0" err="1"/>
              <a:t>ধারনা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44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024" y="161925"/>
            <a:ext cx="8991600" cy="60016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bliqueBottomLef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400" dirty="0" err="1">
                <a:solidFill>
                  <a:srgbClr val="7030A0"/>
                </a:solidFill>
                <a:cs typeface="SutonnyMJ" pitchFamily="2" charset="0"/>
              </a:rPr>
              <a:t>পাঠঃ</a:t>
            </a:r>
            <a:r>
              <a:rPr lang="en-US" sz="2400" dirty="0">
                <a:solidFill>
                  <a:srgbClr val="7030A0"/>
                </a:solidFill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cs typeface="SutonnyMJ" pitchFamily="2" charset="0"/>
              </a:rPr>
              <a:t>ডিজিটাল</a:t>
            </a:r>
            <a:r>
              <a:rPr lang="en-US" sz="2400" dirty="0">
                <a:solidFill>
                  <a:srgbClr val="7030A0"/>
                </a:solidFill>
                <a:cs typeface="SutonnyMJ" pitchFamily="2" charset="0"/>
              </a:rPr>
              <a:t> ও </a:t>
            </a:r>
            <a:r>
              <a:rPr lang="en-US" sz="2400" dirty="0" err="1">
                <a:solidFill>
                  <a:srgbClr val="7030A0"/>
                </a:solidFill>
                <a:cs typeface="SutonnyMJ" pitchFamily="2" charset="0"/>
              </a:rPr>
              <a:t>অ্যানালগ</a:t>
            </a:r>
            <a:r>
              <a:rPr lang="en-US" sz="2400" dirty="0">
                <a:solidFill>
                  <a:srgbClr val="7030A0"/>
                </a:solidFill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cs typeface="SutonnyMJ" pitchFamily="2" charset="0"/>
              </a:rPr>
              <a:t>সিগন্যাল</a:t>
            </a:r>
            <a:endParaRPr lang="en-US" sz="2400" dirty="0">
              <a:solidFill>
                <a:srgbClr val="7030A0"/>
              </a:solidFill>
              <a:cs typeface="SutonnyMJ" pitchFamily="2" charset="0"/>
            </a:endParaRPr>
          </a:p>
          <a:p>
            <a:pPr algn="ctr"/>
            <a:r>
              <a:rPr lang="en-US" sz="2400" dirty="0">
                <a:solidFill>
                  <a:srgbClr val="7030A0"/>
                </a:solidFill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cs typeface="SutonnyMJ" pitchFamily="2" charset="0"/>
              </a:rPr>
              <a:t>প্রথম</a:t>
            </a:r>
            <a:r>
              <a:rPr lang="en-US" sz="2400" dirty="0">
                <a:solidFill>
                  <a:srgbClr val="7030A0"/>
                </a:solidFill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cs typeface="SutonnyMJ" pitchFamily="2" charset="0"/>
              </a:rPr>
              <a:t>অধ্যায়</a:t>
            </a:r>
            <a:endParaRPr lang="en-US" sz="2400" dirty="0">
              <a:solidFill>
                <a:srgbClr val="7030A0"/>
              </a:solidFill>
              <a:cs typeface="SutonnyMJ" pitchFamily="2" charset="0"/>
            </a:endParaRPr>
          </a:p>
          <a:p>
            <a:pPr algn="ctr"/>
            <a:r>
              <a:rPr lang="en-US" sz="2400" dirty="0">
                <a:solidFill>
                  <a:srgbClr val="7030A0"/>
                </a:solidFill>
                <a:cs typeface="SutonnyMJ" pitchFamily="2" charset="0"/>
              </a:rPr>
              <a:t>(</a:t>
            </a:r>
            <a:r>
              <a:rPr lang="en-US" sz="2400" dirty="0" err="1">
                <a:solidFill>
                  <a:srgbClr val="7030A0"/>
                </a:solidFill>
                <a:cs typeface="SutonnyMJ" pitchFamily="2" charset="0"/>
              </a:rPr>
              <a:t>ডিজিটাল</a:t>
            </a:r>
            <a:r>
              <a:rPr lang="en-US" sz="2400" dirty="0">
                <a:solidFill>
                  <a:srgbClr val="7030A0"/>
                </a:solidFill>
                <a:cs typeface="SutonnyMJ" pitchFamily="2" charset="0"/>
              </a:rPr>
              <a:t> ও </a:t>
            </a:r>
            <a:r>
              <a:rPr lang="en-US" sz="2400" dirty="0" err="1">
                <a:solidFill>
                  <a:srgbClr val="7030A0"/>
                </a:solidFill>
                <a:cs typeface="SutonnyMJ" pitchFamily="2" charset="0"/>
              </a:rPr>
              <a:t>অ্যানালগ</a:t>
            </a:r>
            <a:r>
              <a:rPr lang="en-US" sz="2400" dirty="0">
                <a:solidFill>
                  <a:srgbClr val="7030A0"/>
                </a:solidFill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cs typeface="SutonnyMJ" pitchFamily="2" charset="0"/>
              </a:rPr>
              <a:t>সিগন্যাল</a:t>
            </a:r>
            <a:r>
              <a:rPr lang="en-US" sz="2400" dirty="0">
                <a:solidFill>
                  <a:srgbClr val="7030A0"/>
                </a:solidFill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cs typeface="SutonnyMJ" pitchFamily="2" charset="0"/>
              </a:rPr>
              <a:t>সম্পর্কে</a:t>
            </a:r>
            <a:r>
              <a:rPr lang="en-US" sz="2400" dirty="0">
                <a:solidFill>
                  <a:srgbClr val="7030A0"/>
                </a:solidFill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cs typeface="SutonnyMJ" pitchFamily="2" charset="0"/>
              </a:rPr>
              <a:t>ধারনা</a:t>
            </a:r>
            <a:r>
              <a:rPr lang="en-US" sz="2400" dirty="0">
                <a:solidFill>
                  <a:srgbClr val="7030A0"/>
                </a:solidFill>
                <a:cs typeface="SutonnyMJ" pitchFamily="2" charset="0"/>
              </a:rPr>
              <a:t>)</a:t>
            </a:r>
          </a:p>
          <a:p>
            <a:pPr algn="ctr"/>
            <a:endParaRPr lang="en-US" sz="24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78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725" y="923925"/>
            <a:ext cx="8305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err="1"/>
              <a:t>পাঠ</a:t>
            </a:r>
            <a:r>
              <a:rPr lang="en-US" sz="2400" dirty="0"/>
              <a:t> </a:t>
            </a:r>
            <a:r>
              <a:rPr lang="en-US" sz="2400" dirty="0" err="1"/>
              <a:t>শেষে</a:t>
            </a:r>
            <a:r>
              <a:rPr lang="en-US" sz="2400" dirty="0"/>
              <a:t> </a:t>
            </a:r>
            <a:r>
              <a:rPr lang="en-US" sz="2400" dirty="0" err="1"/>
              <a:t>আমরা</a:t>
            </a:r>
            <a:r>
              <a:rPr lang="en-US" sz="2400" dirty="0"/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057400"/>
            <a:ext cx="7086600" cy="170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/>
              <a:t>ডিজিটাল</a:t>
            </a:r>
            <a:r>
              <a:rPr lang="en-US" dirty="0"/>
              <a:t> ও </a:t>
            </a:r>
            <a:r>
              <a:rPr lang="en-US" dirty="0" err="1"/>
              <a:t>এনালগ</a:t>
            </a:r>
            <a:r>
              <a:rPr lang="en-US" dirty="0"/>
              <a:t> </a:t>
            </a:r>
            <a:r>
              <a:rPr lang="en-US" dirty="0" err="1"/>
              <a:t>সিগন্যাল</a:t>
            </a:r>
            <a:r>
              <a:rPr lang="en-US" dirty="0"/>
              <a:t> </a:t>
            </a:r>
            <a:r>
              <a:rPr lang="en-US" dirty="0" err="1"/>
              <a:t>কী</a:t>
            </a:r>
            <a:r>
              <a:rPr lang="en-US" dirty="0"/>
              <a:t> </a:t>
            </a:r>
            <a:r>
              <a:rPr lang="en-US" dirty="0" err="1"/>
              <a:t>তা</a:t>
            </a:r>
            <a:r>
              <a:rPr lang="en-US" dirty="0"/>
              <a:t> </a:t>
            </a:r>
            <a:r>
              <a:rPr lang="en-US" dirty="0" err="1"/>
              <a:t>বলতে</a:t>
            </a:r>
            <a:r>
              <a:rPr lang="en-US" dirty="0"/>
              <a:t> </a:t>
            </a:r>
            <a:r>
              <a:rPr lang="en-US" dirty="0" err="1"/>
              <a:t>পারব</a:t>
            </a:r>
            <a:r>
              <a:rPr lang="en-US" dirty="0"/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/>
              <a:t>ডিজিটাল</a:t>
            </a:r>
            <a:r>
              <a:rPr lang="en-US" dirty="0"/>
              <a:t> ও </a:t>
            </a:r>
            <a:r>
              <a:rPr lang="en-US" dirty="0" err="1"/>
              <a:t>এনালগ</a:t>
            </a:r>
            <a:r>
              <a:rPr lang="en-US" dirty="0"/>
              <a:t> </a:t>
            </a:r>
            <a:r>
              <a:rPr lang="en-US" dirty="0" err="1"/>
              <a:t>সিগন্যালের</a:t>
            </a:r>
            <a:r>
              <a:rPr lang="en-US" dirty="0"/>
              <a:t> </a:t>
            </a:r>
            <a:r>
              <a:rPr lang="en-US" dirty="0" err="1"/>
              <a:t>বৈশিষ্ট্য</a:t>
            </a:r>
            <a:r>
              <a:rPr lang="en-US" dirty="0"/>
              <a:t> </a:t>
            </a:r>
            <a:r>
              <a:rPr lang="en-US" dirty="0" err="1"/>
              <a:t>বর্ণনা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পারব</a:t>
            </a:r>
            <a:r>
              <a:rPr lang="en-US" dirty="0"/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/>
              <a:t>ডিজিটাল</a:t>
            </a:r>
            <a:r>
              <a:rPr lang="en-US" dirty="0"/>
              <a:t> </a:t>
            </a:r>
            <a:r>
              <a:rPr lang="en-US" dirty="0" err="1"/>
              <a:t>সিগন্যাল</a:t>
            </a:r>
            <a:r>
              <a:rPr lang="en-US" dirty="0"/>
              <a:t> </a:t>
            </a:r>
            <a:r>
              <a:rPr lang="en-US" dirty="0" err="1"/>
              <a:t>প্রসেসিং</a:t>
            </a:r>
            <a:r>
              <a:rPr lang="en-US" dirty="0"/>
              <a:t> </a:t>
            </a:r>
            <a:r>
              <a:rPr lang="en-US" dirty="0" err="1"/>
              <a:t>এর</a:t>
            </a:r>
            <a:r>
              <a:rPr lang="en-US" dirty="0"/>
              <a:t> </a:t>
            </a:r>
            <a:r>
              <a:rPr lang="en-US" dirty="0" err="1"/>
              <a:t>সুবিধা</a:t>
            </a:r>
            <a:r>
              <a:rPr lang="en-US" dirty="0"/>
              <a:t> </a:t>
            </a:r>
            <a:r>
              <a:rPr lang="en-US" dirty="0" err="1"/>
              <a:t>বলতে</a:t>
            </a:r>
            <a:r>
              <a:rPr lang="en-US" dirty="0"/>
              <a:t> </a:t>
            </a:r>
            <a:r>
              <a:rPr lang="en-US" dirty="0" err="1"/>
              <a:t>পারব</a:t>
            </a:r>
            <a:r>
              <a:rPr lang="en-US" dirty="0"/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/>
              <a:t>একটি</a:t>
            </a:r>
            <a:r>
              <a:rPr lang="en-US" dirty="0"/>
              <a:t> </a:t>
            </a:r>
            <a:r>
              <a:rPr lang="en-US" dirty="0" err="1"/>
              <a:t>পালস</a:t>
            </a:r>
            <a:r>
              <a:rPr lang="en-US" dirty="0"/>
              <a:t> </a:t>
            </a:r>
            <a:r>
              <a:rPr lang="en-US" dirty="0" err="1"/>
              <a:t>ওয়েভের</a:t>
            </a:r>
            <a:r>
              <a:rPr lang="en-US" dirty="0"/>
              <a:t> </a:t>
            </a:r>
            <a:r>
              <a:rPr lang="en-US" dirty="0" err="1"/>
              <a:t>বিভিন্ন</a:t>
            </a:r>
            <a:r>
              <a:rPr lang="en-US" dirty="0"/>
              <a:t> </a:t>
            </a:r>
            <a:r>
              <a:rPr lang="en-US" dirty="0" err="1"/>
              <a:t>প্যারামিটার</a:t>
            </a:r>
            <a:r>
              <a:rPr lang="en-US" dirty="0"/>
              <a:t> </a:t>
            </a:r>
            <a:r>
              <a:rPr lang="en-US" dirty="0" err="1"/>
              <a:t>বলতে</a:t>
            </a:r>
            <a:r>
              <a:rPr lang="en-US" dirty="0"/>
              <a:t> </a:t>
            </a:r>
            <a:r>
              <a:rPr lang="en-US" dirty="0" err="1"/>
              <a:t>পারব</a:t>
            </a:r>
            <a:r>
              <a:rPr lang="en-US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0900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305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err="1"/>
              <a:t>ডিজিটাল</a:t>
            </a:r>
            <a:r>
              <a:rPr lang="en-US" sz="2400" dirty="0"/>
              <a:t> </a:t>
            </a:r>
            <a:r>
              <a:rPr lang="en-US" sz="2400" dirty="0" err="1"/>
              <a:t>সিগন্যাল</a:t>
            </a:r>
            <a:r>
              <a:rPr lang="en-US" sz="2400" dirty="0"/>
              <a:t> </a:t>
            </a:r>
            <a:r>
              <a:rPr lang="en-US" sz="2400" dirty="0" err="1"/>
              <a:t>কী</a:t>
            </a:r>
            <a:r>
              <a:rPr lang="en-US" sz="2400" dirty="0"/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76400"/>
            <a:ext cx="5562600" cy="25542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44958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sz="1600" dirty="0" err="1"/>
              <a:t>ডিজিটাল</a:t>
            </a:r>
            <a:r>
              <a:rPr lang="en-US" sz="1600" dirty="0"/>
              <a:t> </a:t>
            </a:r>
            <a:r>
              <a:rPr lang="en-US" sz="1600" dirty="0" err="1"/>
              <a:t>সিগন্যালঃ</a:t>
            </a:r>
            <a:r>
              <a:rPr lang="en-US" sz="1600" dirty="0"/>
              <a:t> </a:t>
            </a:r>
            <a:r>
              <a:rPr lang="en-US" sz="1600" dirty="0" err="1"/>
              <a:t>ডিজিটাল</a:t>
            </a:r>
            <a:r>
              <a:rPr lang="en-US" sz="1600" dirty="0"/>
              <a:t> </a:t>
            </a:r>
            <a:r>
              <a:rPr lang="en-US" sz="1600" dirty="0" err="1"/>
              <a:t>শব্দের</a:t>
            </a:r>
            <a:r>
              <a:rPr lang="en-US" sz="1600" dirty="0"/>
              <a:t> </a:t>
            </a:r>
            <a:r>
              <a:rPr lang="en-US" sz="1600" dirty="0" err="1"/>
              <a:t>অর্থ</a:t>
            </a:r>
            <a:r>
              <a:rPr lang="en-US" sz="1600" dirty="0"/>
              <a:t> </a:t>
            </a:r>
            <a:r>
              <a:rPr lang="en-US" sz="1600" dirty="0" err="1"/>
              <a:t>যে</a:t>
            </a:r>
            <a:r>
              <a:rPr lang="en-US" sz="1600" dirty="0"/>
              <a:t> </a:t>
            </a:r>
            <a:r>
              <a:rPr lang="en-US" sz="1600" dirty="0" err="1"/>
              <a:t>সংকেত</a:t>
            </a:r>
            <a:r>
              <a:rPr lang="en-US" sz="1600" dirty="0"/>
              <a:t> </a:t>
            </a:r>
            <a:r>
              <a:rPr lang="en-US" sz="1600" dirty="0" err="1"/>
              <a:t>বা</a:t>
            </a:r>
            <a:r>
              <a:rPr lang="en-US" sz="1600" dirty="0"/>
              <a:t> </a:t>
            </a:r>
            <a:r>
              <a:rPr lang="en-US" sz="1600" dirty="0" err="1"/>
              <a:t>প্রতীকের</a:t>
            </a:r>
            <a:r>
              <a:rPr lang="en-US" sz="1600" dirty="0"/>
              <a:t> </a:t>
            </a:r>
            <a:r>
              <a:rPr lang="en-US" sz="1600" dirty="0" err="1"/>
              <a:t>মাত্র</a:t>
            </a:r>
            <a:r>
              <a:rPr lang="en-US" sz="1600" dirty="0"/>
              <a:t> </a:t>
            </a:r>
            <a:r>
              <a:rPr lang="en-US" sz="1600" dirty="0" err="1"/>
              <a:t>দুটি</a:t>
            </a:r>
            <a:r>
              <a:rPr lang="en-US" sz="1600" dirty="0"/>
              <a:t> </a:t>
            </a:r>
            <a:r>
              <a:rPr lang="en-US" sz="1600" dirty="0" err="1"/>
              <a:t>নির্ধারিত</a:t>
            </a:r>
            <a:r>
              <a:rPr lang="en-US" sz="1600" dirty="0"/>
              <a:t> </a:t>
            </a:r>
            <a:r>
              <a:rPr lang="en-US" sz="1600" dirty="0" err="1"/>
              <a:t>স্তর</a:t>
            </a:r>
            <a:r>
              <a:rPr lang="en-US" sz="1600" dirty="0"/>
              <a:t> </a:t>
            </a:r>
            <a:r>
              <a:rPr lang="en-US" sz="1600" dirty="0" err="1"/>
              <a:t>থাকে</a:t>
            </a:r>
            <a:r>
              <a:rPr lang="en-US" sz="1600" dirty="0"/>
              <a:t>(0 </a:t>
            </a:r>
            <a:r>
              <a:rPr lang="en-US" sz="1600" dirty="0" err="1"/>
              <a:t>এবং</a:t>
            </a:r>
            <a:r>
              <a:rPr lang="en-US" sz="1600" dirty="0"/>
              <a:t> 1), </a:t>
            </a:r>
            <a:r>
              <a:rPr lang="en-US" sz="1600" dirty="0" err="1"/>
              <a:t>কোনো</a:t>
            </a:r>
            <a:r>
              <a:rPr lang="en-US" sz="1600" dirty="0"/>
              <a:t> </a:t>
            </a:r>
            <a:r>
              <a:rPr lang="en-US" sz="1600" dirty="0" err="1"/>
              <a:t>অজানা</a:t>
            </a:r>
            <a:r>
              <a:rPr lang="en-US" sz="1600" dirty="0"/>
              <a:t> </a:t>
            </a:r>
            <a:r>
              <a:rPr lang="en-US" sz="1600" dirty="0" err="1"/>
              <a:t>অবস্থা</a:t>
            </a:r>
            <a:r>
              <a:rPr lang="en-US" sz="1600" dirty="0"/>
              <a:t> </a:t>
            </a:r>
            <a:r>
              <a:rPr lang="en-US" sz="1600" dirty="0" err="1"/>
              <a:t>থাকে</a:t>
            </a:r>
            <a:r>
              <a:rPr lang="en-US" sz="1600" dirty="0"/>
              <a:t> </a:t>
            </a:r>
            <a:r>
              <a:rPr lang="en-US" sz="1600" dirty="0" err="1"/>
              <a:t>না</a:t>
            </a:r>
            <a:r>
              <a:rPr lang="en-US" sz="1600" dirty="0"/>
              <a:t> </a:t>
            </a:r>
            <a:r>
              <a:rPr lang="en-US" sz="1600" dirty="0" err="1"/>
              <a:t>এবং</a:t>
            </a:r>
            <a:r>
              <a:rPr lang="en-US" sz="1600" dirty="0"/>
              <a:t> </a:t>
            </a:r>
            <a:r>
              <a:rPr lang="en-US" sz="1600" dirty="0" err="1"/>
              <a:t>যার</a:t>
            </a:r>
            <a:r>
              <a:rPr lang="en-US" sz="1600" dirty="0"/>
              <a:t> </a:t>
            </a:r>
            <a:r>
              <a:rPr lang="en-US" sz="1600" dirty="0" err="1"/>
              <a:t>স্তর</a:t>
            </a:r>
            <a:r>
              <a:rPr lang="en-US" sz="1600" dirty="0"/>
              <a:t> </a:t>
            </a:r>
            <a:r>
              <a:rPr lang="en-US" sz="1600" dirty="0" err="1"/>
              <a:t>দুটি</a:t>
            </a:r>
            <a:r>
              <a:rPr lang="en-US" sz="1600" dirty="0"/>
              <a:t> </a:t>
            </a:r>
            <a:r>
              <a:rPr lang="en-US" sz="1600" dirty="0" err="1"/>
              <a:t>সময়ের</a:t>
            </a:r>
            <a:r>
              <a:rPr lang="en-US" sz="1600" dirty="0"/>
              <a:t> </a:t>
            </a:r>
            <a:r>
              <a:rPr lang="en-US" sz="1600" dirty="0" err="1"/>
              <a:t>সাথে</a:t>
            </a:r>
            <a:r>
              <a:rPr lang="en-US" sz="1600" dirty="0"/>
              <a:t> </a:t>
            </a:r>
            <a:r>
              <a:rPr lang="en-US" sz="1600" dirty="0" err="1"/>
              <a:t>ধাপে</a:t>
            </a:r>
            <a:r>
              <a:rPr lang="en-US" sz="1600" dirty="0"/>
              <a:t> </a:t>
            </a:r>
            <a:r>
              <a:rPr lang="en-US" sz="1600" dirty="0" err="1"/>
              <a:t>ধাপে</a:t>
            </a:r>
            <a:r>
              <a:rPr lang="en-US" sz="1600" dirty="0"/>
              <a:t> </a:t>
            </a:r>
            <a:r>
              <a:rPr lang="en-US" sz="1600" dirty="0" err="1"/>
              <a:t>পরিবর্তিত</a:t>
            </a:r>
            <a:r>
              <a:rPr lang="en-US" sz="1600" dirty="0"/>
              <a:t> </a:t>
            </a:r>
            <a:r>
              <a:rPr lang="en-US" sz="1600" dirty="0" err="1"/>
              <a:t>হয়</a:t>
            </a:r>
            <a:r>
              <a:rPr lang="en-US" sz="1600" dirty="0"/>
              <a:t> </a:t>
            </a:r>
            <a:r>
              <a:rPr lang="en-US" sz="1600" dirty="0" err="1"/>
              <a:t>এবং</a:t>
            </a:r>
            <a:r>
              <a:rPr lang="en-US" sz="1600" dirty="0"/>
              <a:t> </a:t>
            </a:r>
            <a:r>
              <a:rPr lang="en-US" sz="1600" dirty="0" err="1"/>
              <a:t>ধাপসমূহের</a:t>
            </a:r>
            <a:r>
              <a:rPr lang="en-US" sz="1600" dirty="0"/>
              <a:t> </a:t>
            </a:r>
            <a:r>
              <a:rPr lang="en-US" sz="1600" dirty="0" err="1"/>
              <a:t>মান</a:t>
            </a:r>
            <a:r>
              <a:rPr lang="en-US" sz="1600" dirty="0"/>
              <a:t> </a:t>
            </a:r>
            <a:r>
              <a:rPr lang="en-US" sz="1600" dirty="0" err="1"/>
              <a:t>নির্দিষ্ট</a:t>
            </a:r>
            <a:r>
              <a:rPr lang="en-US" sz="1600" dirty="0"/>
              <a:t> </a:t>
            </a:r>
            <a:r>
              <a:rPr lang="en-US" sz="1600" dirty="0" err="1"/>
              <a:t>থাকে</a:t>
            </a:r>
            <a:r>
              <a:rPr lang="en-US" sz="16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4240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24959"/>
            <a:ext cx="8686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err="1"/>
              <a:t>অ্যানালগ</a:t>
            </a:r>
            <a:r>
              <a:rPr lang="en-US" sz="2400" dirty="0"/>
              <a:t> </a:t>
            </a:r>
            <a:r>
              <a:rPr lang="en-US" sz="2400" dirty="0" err="1"/>
              <a:t>সিগন্যাল</a:t>
            </a:r>
            <a:r>
              <a:rPr lang="en-US" sz="2400" dirty="0"/>
              <a:t> </a:t>
            </a:r>
            <a:r>
              <a:rPr lang="en-US" sz="2400" dirty="0" err="1"/>
              <a:t>কী</a:t>
            </a:r>
            <a:r>
              <a:rPr lang="en-US" sz="2400" dirty="0"/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1524000"/>
            <a:ext cx="3971925" cy="24824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44958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sz="1600" dirty="0" err="1"/>
              <a:t>অ্যানালগ</a:t>
            </a:r>
            <a:r>
              <a:rPr lang="en-US" sz="1600" dirty="0"/>
              <a:t> </a:t>
            </a:r>
            <a:r>
              <a:rPr lang="en-US" sz="1600" dirty="0" err="1"/>
              <a:t>সিগন্যালঃ</a:t>
            </a:r>
            <a:r>
              <a:rPr lang="en-US" sz="1600" dirty="0"/>
              <a:t> </a:t>
            </a:r>
            <a:r>
              <a:rPr lang="en-US" sz="1600" dirty="0" err="1"/>
              <a:t>সময়ের</a:t>
            </a:r>
            <a:r>
              <a:rPr lang="en-US" sz="1600" dirty="0"/>
              <a:t> </a:t>
            </a:r>
            <a:r>
              <a:rPr lang="en-US" sz="1600" dirty="0" err="1"/>
              <a:t>সাথে</a:t>
            </a:r>
            <a:r>
              <a:rPr lang="en-US" sz="1600" dirty="0"/>
              <a:t> </a:t>
            </a:r>
            <a:r>
              <a:rPr lang="en-US" sz="1600" dirty="0" err="1"/>
              <a:t>পরিবর্তনশীল</a:t>
            </a:r>
            <a:r>
              <a:rPr lang="en-US" sz="1600" dirty="0"/>
              <a:t> </a:t>
            </a:r>
            <a:r>
              <a:rPr lang="en-US" sz="1600" dirty="0" err="1"/>
              <a:t>বৈদ্যুতিক</a:t>
            </a:r>
            <a:r>
              <a:rPr lang="en-US" sz="1600" dirty="0"/>
              <a:t> </a:t>
            </a:r>
            <a:r>
              <a:rPr lang="en-US" sz="1600" dirty="0" err="1"/>
              <a:t>সংকেতকে</a:t>
            </a:r>
            <a:r>
              <a:rPr lang="en-US" sz="1600" dirty="0"/>
              <a:t> </a:t>
            </a:r>
            <a:r>
              <a:rPr lang="en-US" sz="1600" dirty="0" err="1"/>
              <a:t>অ্যানালগ</a:t>
            </a:r>
            <a:r>
              <a:rPr lang="en-US" sz="1600" dirty="0"/>
              <a:t> </a:t>
            </a:r>
            <a:r>
              <a:rPr lang="en-US" sz="1600" dirty="0" err="1"/>
              <a:t>সিগন্যাল</a:t>
            </a:r>
            <a:r>
              <a:rPr lang="en-US" sz="1600" dirty="0"/>
              <a:t> </a:t>
            </a:r>
            <a:r>
              <a:rPr lang="en-US" sz="1600" dirty="0" err="1"/>
              <a:t>বলে</a:t>
            </a:r>
            <a:r>
              <a:rPr lang="en-US" sz="1600" dirty="0"/>
              <a:t>। </a:t>
            </a:r>
            <a:r>
              <a:rPr lang="en-US" sz="1600" dirty="0" err="1"/>
              <a:t>অ্যানালগ</a:t>
            </a:r>
            <a:r>
              <a:rPr lang="en-US" sz="1600" dirty="0"/>
              <a:t> </a:t>
            </a:r>
            <a:r>
              <a:rPr lang="en-US" sz="1600" dirty="0" err="1"/>
              <a:t>সিগন্যাল</a:t>
            </a:r>
            <a:r>
              <a:rPr lang="en-US" sz="1600" dirty="0"/>
              <a:t> </a:t>
            </a:r>
            <a:r>
              <a:rPr lang="en-US" sz="1600" dirty="0" err="1"/>
              <a:t>উহার</a:t>
            </a:r>
            <a:r>
              <a:rPr lang="en-US" sz="1600" dirty="0"/>
              <a:t> </a:t>
            </a:r>
            <a:r>
              <a:rPr lang="en-US" sz="1600" dirty="0" err="1"/>
              <a:t>সর্বোচ্চ</a:t>
            </a:r>
            <a:r>
              <a:rPr lang="en-US" sz="1600" dirty="0"/>
              <a:t> </a:t>
            </a:r>
            <a:r>
              <a:rPr lang="en-US" sz="1600" dirty="0" err="1"/>
              <a:t>এবং</a:t>
            </a:r>
            <a:r>
              <a:rPr lang="en-US" sz="1600" dirty="0"/>
              <a:t> </a:t>
            </a:r>
            <a:r>
              <a:rPr lang="en-US" sz="1600" dirty="0" err="1"/>
              <a:t>সর্বনিম্নমানের</a:t>
            </a:r>
            <a:r>
              <a:rPr lang="en-US" sz="1600" dirty="0"/>
              <a:t> </a:t>
            </a:r>
            <a:r>
              <a:rPr lang="en-US" sz="1600" dirty="0" err="1"/>
              <a:t>মধ্যে</a:t>
            </a:r>
            <a:r>
              <a:rPr lang="en-US" sz="1600" dirty="0"/>
              <a:t> </a:t>
            </a:r>
            <a:r>
              <a:rPr lang="en-US" sz="1600" dirty="0" err="1"/>
              <a:t>যে-কোনো</a:t>
            </a:r>
            <a:r>
              <a:rPr lang="en-US" sz="1600" dirty="0"/>
              <a:t> </a:t>
            </a:r>
            <a:r>
              <a:rPr lang="en-US" sz="1600" dirty="0" err="1"/>
              <a:t>মান</a:t>
            </a:r>
            <a:r>
              <a:rPr lang="en-US" sz="1600" dirty="0"/>
              <a:t> </a:t>
            </a:r>
            <a:r>
              <a:rPr lang="en-US" sz="1600" dirty="0" err="1"/>
              <a:t>ধারণ</a:t>
            </a:r>
            <a:r>
              <a:rPr lang="en-US" sz="1600" dirty="0"/>
              <a:t> </a:t>
            </a:r>
            <a:r>
              <a:rPr lang="en-US" sz="1600" dirty="0" err="1"/>
              <a:t>করতে</a:t>
            </a:r>
            <a:r>
              <a:rPr lang="en-US" sz="1600" dirty="0"/>
              <a:t> </a:t>
            </a:r>
            <a:r>
              <a:rPr lang="en-US" sz="1600" dirty="0" err="1"/>
              <a:t>পারে</a:t>
            </a:r>
            <a:r>
              <a:rPr lang="en-US" sz="1600" dirty="0"/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6400"/>
            <a:ext cx="41021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1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84582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err="1"/>
              <a:t>ডিজিটাল</a:t>
            </a:r>
            <a:r>
              <a:rPr lang="en-US" sz="2400" dirty="0"/>
              <a:t> </a:t>
            </a:r>
            <a:r>
              <a:rPr lang="en-US" sz="2400" dirty="0" err="1"/>
              <a:t>সিগন্যালের</a:t>
            </a:r>
            <a:r>
              <a:rPr lang="en-US" sz="2400" dirty="0"/>
              <a:t> </a:t>
            </a:r>
            <a:r>
              <a:rPr lang="en-US" sz="2400" dirty="0" err="1"/>
              <a:t>বৈশিষ্ট্য</a:t>
            </a:r>
            <a:r>
              <a:rPr lang="en-US" sz="2400" dirty="0"/>
              <a:t>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30" y="1752600"/>
            <a:ext cx="7682539" cy="27301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6725" y="46482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sz="1600" dirty="0" err="1"/>
              <a:t>ডিজিটাল</a:t>
            </a:r>
            <a:r>
              <a:rPr lang="en-US" sz="1600" dirty="0"/>
              <a:t> </a:t>
            </a:r>
            <a:r>
              <a:rPr lang="en-US" sz="1600" dirty="0" err="1"/>
              <a:t>সিগন্যালের</a:t>
            </a:r>
            <a:r>
              <a:rPr lang="en-US" sz="1600" dirty="0"/>
              <a:t> </a:t>
            </a:r>
            <a:r>
              <a:rPr lang="en-US" sz="1600" dirty="0" err="1"/>
              <a:t>বৈশিষ্ট্যঃ</a:t>
            </a:r>
            <a:r>
              <a:rPr lang="en-US" sz="1600" dirty="0"/>
              <a:t> </a:t>
            </a:r>
            <a:r>
              <a:rPr lang="en-US" sz="1600" dirty="0" err="1"/>
              <a:t>ডিজিটাল</a:t>
            </a:r>
            <a:r>
              <a:rPr lang="en-US" sz="1600" dirty="0"/>
              <a:t> </a:t>
            </a:r>
            <a:r>
              <a:rPr lang="en-US" sz="1600" dirty="0" err="1"/>
              <a:t>সিগন্যাল</a:t>
            </a:r>
            <a:r>
              <a:rPr lang="en-US" sz="1600" dirty="0"/>
              <a:t> </a:t>
            </a:r>
            <a:r>
              <a:rPr lang="en-US" sz="1600" dirty="0" err="1"/>
              <a:t>এমন</a:t>
            </a:r>
            <a:r>
              <a:rPr lang="en-US" sz="1600" dirty="0"/>
              <a:t> </a:t>
            </a:r>
            <a:r>
              <a:rPr lang="en-US" sz="1600" dirty="0" err="1"/>
              <a:t>একটি</a:t>
            </a:r>
            <a:r>
              <a:rPr lang="en-US" sz="1600" dirty="0"/>
              <a:t> </a:t>
            </a:r>
            <a:r>
              <a:rPr lang="en-US" sz="1600" dirty="0" err="1"/>
              <a:t>বৈদ্যুতিক</a:t>
            </a:r>
            <a:r>
              <a:rPr lang="en-US" sz="1600" dirty="0"/>
              <a:t> </a:t>
            </a:r>
            <a:r>
              <a:rPr lang="en-US" sz="1600" dirty="0" err="1"/>
              <a:t>সংকেত</a:t>
            </a:r>
            <a:r>
              <a:rPr lang="en-US" sz="1600" dirty="0"/>
              <a:t> </a:t>
            </a:r>
            <a:r>
              <a:rPr lang="en-US" sz="1600" dirty="0" err="1"/>
              <a:t>যার</a:t>
            </a:r>
            <a:r>
              <a:rPr lang="en-US" sz="1600" dirty="0"/>
              <a:t> </a:t>
            </a:r>
            <a:r>
              <a:rPr lang="en-US" sz="1600" dirty="0" err="1"/>
              <a:t>পরিবর্তনশীল</a:t>
            </a:r>
            <a:r>
              <a:rPr lang="en-US" sz="1600" dirty="0"/>
              <a:t> </a:t>
            </a:r>
            <a:r>
              <a:rPr lang="en-US" sz="1600" dirty="0" err="1"/>
              <a:t>রাশি</a:t>
            </a:r>
            <a:r>
              <a:rPr lang="en-US" sz="1600" dirty="0"/>
              <a:t> </a:t>
            </a:r>
            <a:r>
              <a:rPr lang="en-US" sz="1600" dirty="0" err="1"/>
              <a:t>বা</a:t>
            </a:r>
            <a:r>
              <a:rPr lang="en-US" sz="1600" dirty="0"/>
              <a:t> </a:t>
            </a:r>
            <a:r>
              <a:rPr lang="en-US" sz="1600" dirty="0" err="1"/>
              <a:t>চলকটি</a:t>
            </a:r>
            <a:r>
              <a:rPr lang="en-US" sz="1600" dirty="0"/>
              <a:t> </a:t>
            </a:r>
            <a:r>
              <a:rPr lang="en-US" sz="1600" dirty="0" err="1"/>
              <a:t>শুধুমাত্র</a:t>
            </a:r>
            <a:r>
              <a:rPr lang="en-US" sz="1600" dirty="0"/>
              <a:t> </a:t>
            </a:r>
            <a:r>
              <a:rPr lang="en-US" sz="1600" dirty="0" err="1"/>
              <a:t>দুইটি</a:t>
            </a:r>
            <a:r>
              <a:rPr lang="en-US" sz="1600" dirty="0"/>
              <a:t> </a:t>
            </a:r>
            <a:r>
              <a:rPr lang="en-US" sz="1600" dirty="0" err="1"/>
              <a:t>নির্দিষ্ট</a:t>
            </a:r>
            <a:r>
              <a:rPr lang="en-US" sz="1600" dirty="0"/>
              <a:t> </a:t>
            </a:r>
            <a:r>
              <a:rPr lang="en-US" sz="1600" dirty="0" err="1"/>
              <a:t>মান</a:t>
            </a:r>
            <a:r>
              <a:rPr lang="en-US" sz="1600" dirty="0"/>
              <a:t> </a:t>
            </a:r>
            <a:r>
              <a:rPr lang="en-US" sz="1600" dirty="0" err="1"/>
              <a:t>গ্রহণ</a:t>
            </a:r>
            <a:r>
              <a:rPr lang="en-US" sz="1600" dirty="0"/>
              <a:t> </a:t>
            </a:r>
            <a:r>
              <a:rPr lang="en-US" sz="1600" dirty="0" err="1"/>
              <a:t>করতে</a:t>
            </a:r>
            <a:r>
              <a:rPr lang="en-US" sz="1600" dirty="0"/>
              <a:t> </a:t>
            </a:r>
            <a:r>
              <a:rPr lang="en-US" sz="1600" dirty="0" err="1"/>
              <a:t>পারে</a:t>
            </a:r>
            <a:r>
              <a:rPr lang="en-US" sz="1600" dirty="0"/>
              <a:t>। এ </a:t>
            </a:r>
            <a:r>
              <a:rPr lang="en-US" sz="1600" dirty="0" err="1"/>
              <a:t>নির্দিষ্ট</a:t>
            </a:r>
            <a:r>
              <a:rPr lang="en-US" sz="1600" dirty="0"/>
              <a:t> </a:t>
            </a:r>
            <a:r>
              <a:rPr lang="en-US" sz="1600" dirty="0" err="1"/>
              <a:t>মানসমূহ</a:t>
            </a:r>
            <a:r>
              <a:rPr lang="en-US" sz="1600" dirty="0"/>
              <a:t> </a:t>
            </a:r>
            <a:r>
              <a:rPr lang="en-US" sz="1600" dirty="0" err="1"/>
              <a:t>ছাড়া</a:t>
            </a:r>
            <a:r>
              <a:rPr lang="en-US" sz="1600" dirty="0"/>
              <a:t> </a:t>
            </a:r>
            <a:r>
              <a:rPr lang="en-US" sz="1600" dirty="0" err="1"/>
              <a:t>চলক</a:t>
            </a:r>
            <a:r>
              <a:rPr lang="en-US" sz="1600" dirty="0"/>
              <a:t> </a:t>
            </a:r>
            <a:r>
              <a:rPr lang="en-US" sz="1600" dirty="0" err="1"/>
              <a:t>আর</a:t>
            </a:r>
            <a:r>
              <a:rPr lang="en-US" sz="1600" dirty="0"/>
              <a:t> </a:t>
            </a:r>
            <a:r>
              <a:rPr lang="en-US" sz="1600" dirty="0" err="1"/>
              <a:t>কোনো</a:t>
            </a:r>
            <a:r>
              <a:rPr lang="en-US" sz="1600" dirty="0"/>
              <a:t> </a:t>
            </a:r>
            <a:r>
              <a:rPr lang="en-US" sz="1600" dirty="0" err="1"/>
              <a:t>মান</a:t>
            </a:r>
            <a:r>
              <a:rPr lang="en-US" sz="1600" dirty="0"/>
              <a:t> </a:t>
            </a:r>
            <a:r>
              <a:rPr lang="en-US" sz="1600" dirty="0" err="1"/>
              <a:t>ধারণ</a:t>
            </a:r>
            <a:r>
              <a:rPr lang="en-US" sz="1600" dirty="0"/>
              <a:t> </a:t>
            </a:r>
            <a:r>
              <a:rPr lang="en-US" sz="1600" dirty="0" err="1"/>
              <a:t>করে</a:t>
            </a:r>
            <a:r>
              <a:rPr lang="en-US" sz="1600" dirty="0"/>
              <a:t> </a:t>
            </a:r>
            <a:r>
              <a:rPr lang="en-US" sz="1600" dirty="0" err="1"/>
              <a:t>না</a:t>
            </a:r>
            <a:r>
              <a:rPr lang="en-US" sz="1600" dirty="0"/>
              <a:t>। </a:t>
            </a:r>
            <a:r>
              <a:rPr lang="en-US" sz="1600" dirty="0" err="1"/>
              <a:t>একটি</a:t>
            </a:r>
            <a:r>
              <a:rPr lang="en-US" sz="1600" dirty="0"/>
              <a:t> </a:t>
            </a:r>
            <a:r>
              <a:rPr lang="en-US" sz="1600" dirty="0" err="1"/>
              <a:t>নির্দিষ্ট</a:t>
            </a:r>
            <a:r>
              <a:rPr lang="en-US" sz="1600" dirty="0"/>
              <a:t> </a:t>
            </a:r>
            <a:r>
              <a:rPr lang="en-US" sz="1600" dirty="0" err="1"/>
              <a:t>মান</a:t>
            </a:r>
            <a:r>
              <a:rPr lang="en-US" sz="1600" dirty="0"/>
              <a:t> </a:t>
            </a:r>
            <a:r>
              <a:rPr lang="en-US" sz="1600" dirty="0" err="1"/>
              <a:t>থেকে</a:t>
            </a:r>
            <a:r>
              <a:rPr lang="en-US" sz="1600" dirty="0"/>
              <a:t> </a:t>
            </a:r>
            <a:r>
              <a:rPr lang="en-US" sz="1600" dirty="0" err="1"/>
              <a:t>অপর</a:t>
            </a:r>
            <a:r>
              <a:rPr lang="en-US" sz="1600" dirty="0"/>
              <a:t> </a:t>
            </a:r>
            <a:r>
              <a:rPr lang="en-US" sz="1600" dirty="0" err="1"/>
              <a:t>মানে</a:t>
            </a:r>
            <a:r>
              <a:rPr lang="en-US" sz="1600" dirty="0"/>
              <a:t> </a:t>
            </a:r>
            <a:r>
              <a:rPr lang="en-US" sz="1600" dirty="0" err="1"/>
              <a:t>পৌঁছাতে</a:t>
            </a:r>
            <a:r>
              <a:rPr lang="en-US" sz="1600" dirty="0"/>
              <a:t> </a:t>
            </a:r>
            <a:r>
              <a:rPr lang="en-US" sz="1600" dirty="0" err="1"/>
              <a:t>কোনো</a:t>
            </a:r>
            <a:r>
              <a:rPr lang="en-US" sz="1600" dirty="0"/>
              <a:t> </a:t>
            </a:r>
            <a:r>
              <a:rPr lang="en-US" sz="1600" dirty="0" err="1"/>
              <a:t>সময়েরও</a:t>
            </a:r>
            <a:r>
              <a:rPr lang="en-US" sz="1600" dirty="0"/>
              <a:t> </a:t>
            </a:r>
            <a:r>
              <a:rPr lang="en-US" sz="1600" dirty="0" err="1"/>
              <a:t>প্রয়োজন</a:t>
            </a:r>
            <a:r>
              <a:rPr lang="en-US" sz="1600" dirty="0"/>
              <a:t> </a:t>
            </a:r>
            <a:r>
              <a:rPr lang="en-US" sz="1600" dirty="0" err="1"/>
              <a:t>হয়</a:t>
            </a:r>
            <a:r>
              <a:rPr lang="en-US" sz="1600" dirty="0"/>
              <a:t> </a:t>
            </a:r>
            <a:r>
              <a:rPr lang="en-US" sz="1600" dirty="0" err="1"/>
              <a:t>না</a:t>
            </a:r>
            <a:r>
              <a:rPr lang="en-US" sz="1600" dirty="0"/>
              <a:t>। </a:t>
            </a:r>
            <a:r>
              <a:rPr lang="en-US" sz="1600" dirty="0" err="1"/>
              <a:t>অর্থা</a:t>
            </a:r>
            <a:r>
              <a:rPr lang="en-US" sz="1600" dirty="0"/>
              <a:t>ৎ </a:t>
            </a:r>
            <a:r>
              <a:rPr lang="en-US" sz="1600" dirty="0" err="1"/>
              <a:t>তাৎক্ষণিকভাবে</a:t>
            </a:r>
            <a:r>
              <a:rPr lang="en-US" sz="1600" dirty="0"/>
              <a:t> </a:t>
            </a:r>
            <a:r>
              <a:rPr lang="en-US" sz="1600" dirty="0" err="1"/>
              <a:t>চলকটির</a:t>
            </a:r>
            <a:r>
              <a:rPr lang="en-US" sz="1600" dirty="0"/>
              <a:t> </a:t>
            </a:r>
            <a:r>
              <a:rPr lang="en-US" sz="1600" dirty="0" err="1"/>
              <a:t>পরিবর্তন</a:t>
            </a:r>
            <a:r>
              <a:rPr lang="en-US" sz="1600" dirty="0"/>
              <a:t> </a:t>
            </a:r>
            <a:r>
              <a:rPr lang="en-US" sz="1600" dirty="0" err="1"/>
              <a:t>ঘটতে</a:t>
            </a:r>
            <a:r>
              <a:rPr lang="en-US" sz="1600" dirty="0"/>
              <a:t> </a:t>
            </a:r>
            <a:r>
              <a:rPr lang="en-US" sz="1600" dirty="0" err="1"/>
              <a:t>পারে</a:t>
            </a:r>
            <a:r>
              <a:rPr lang="en-US" sz="16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2970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40692"/>
            <a:ext cx="85344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err="1"/>
              <a:t>অ্যানালগ</a:t>
            </a:r>
            <a:r>
              <a:rPr lang="en-US" sz="2400" dirty="0"/>
              <a:t> </a:t>
            </a:r>
            <a:r>
              <a:rPr lang="en-US" sz="2400" dirty="0" err="1"/>
              <a:t>সিগন্যালের</a:t>
            </a:r>
            <a:r>
              <a:rPr lang="en-US" sz="2400" dirty="0"/>
              <a:t> </a:t>
            </a:r>
            <a:r>
              <a:rPr lang="en-US" sz="2400" dirty="0" err="1"/>
              <a:t>বৈশিষ্ট্য</a:t>
            </a:r>
            <a:r>
              <a:rPr lang="en-US" sz="2400" dirty="0"/>
              <a:t>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43073"/>
            <a:ext cx="3429000" cy="27347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90445"/>
            <a:ext cx="3505200" cy="34590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6482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sz="1600" dirty="0" err="1"/>
              <a:t>অ্যানালগ</a:t>
            </a:r>
            <a:r>
              <a:rPr lang="en-US" sz="1600" dirty="0"/>
              <a:t> </a:t>
            </a:r>
            <a:r>
              <a:rPr lang="en-US" sz="1600" dirty="0" err="1"/>
              <a:t>সিগন্যালের</a:t>
            </a:r>
            <a:r>
              <a:rPr lang="en-US" sz="1600" dirty="0"/>
              <a:t> </a:t>
            </a:r>
            <a:r>
              <a:rPr lang="en-US" sz="1600" dirty="0" err="1"/>
              <a:t>বৈশিষ্ট্যঃ</a:t>
            </a:r>
            <a:r>
              <a:rPr lang="en-US" sz="1600" dirty="0"/>
              <a:t> </a:t>
            </a:r>
            <a:r>
              <a:rPr lang="en-US" sz="1600" dirty="0" err="1"/>
              <a:t>সময়ের</a:t>
            </a:r>
            <a:r>
              <a:rPr lang="en-US" sz="1600" dirty="0"/>
              <a:t> </a:t>
            </a:r>
            <a:r>
              <a:rPr lang="en-US" sz="1600" dirty="0" err="1"/>
              <a:t>সাথে</a:t>
            </a:r>
            <a:r>
              <a:rPr lang="en-US" sz="1600" dirty="0"/>
              <a:t> </a:t>
            </a:r>
            <a:r>
              <a:rPr lang="en-US" sz="1600" dirty="0" err="1"/>
              <a:t>পরিবর্তনশীল</a:t>
            </a:r>
            <a:r>
              <a:rPr lang="en-US" sz="1600" dirty="0"/>
              <a:t> </a:t>
            </a:r>
            <a:r>
              <a:rPr lang="en-US" sz="1600" dirty="0" err="1"/>
              <a:t>বৈদ্যুতিক</a:t>
            </a:r>
            <a:r>
              <a:rPr lang="en-US" sz="1600" dirty="0"/>
              <a:t> </a:t>
            </a:r>
            <a:r>
              <a:rPr lang="en-US" sz="1600" dirty="0" err="1"/>
              <a:t>সংকেতকে</a:t>
            </a:r>
            <a:r>
              <a:rPr lang="en-US" sz="1600" dirty="0"/>
              <a:t> </a:t>
            </a:r>
            <a:r>
              <a:rPr lang="en-US" sz="1600" dirty="0" err="1"/>
              <a:t>অ্যানালগ</a:t>
            </a:r>
            <a:r>
              <a:rPr lang="en-US" sz="1600" dirty="0"/>
              <a:t> </a:t>
            </a:r>
            <a:r>
              <a:rPr lang="en-US" sz="1600" dirty="0" err="1"/>
              <a:t>সিগন্যাল</a:t>
            </a:r>
            <a:r>
              <a:rPr lang="en-US" sz="1600" dirty="0"/>
              <a:t> </a:t>
            </a:r>
            <a:r>
              <a:rPr lang="en-US" sz="1600" dirty="0" err="1"/>
              <a:t>বলে</a:t>
            </a:r>
            <a:r>
              <a:rPr lang="en-US" sz="1600" dirty="0"/>
              <a:t>। </a:t>
            </a:r>
            <a:r>
              <a:rPr lang="en-US" sz="1600" dirty="0" err="1"/>
              <a:t>অ্যানালগ</a:t>
            </a:r>
            <a:r>
              <a:rPr lang="en-US" sz="1600" dirty="0"/>
              <a:t> </a:t>
            </a:r>
            <a:r>
              <a:rPr lang="en-US" sz="1600" dirty="0" err="1"/>
              <a:t>সিগন্যাল</a:t>
            </a:r>
            <a:r>
              <a:rPr lang="en-US" sz="1600" dirty="0"/>
              <a:t> </a:t>
            </a:r>
            <a:r>
              <a:rPr lang="en-US" sz="1600" dirty="0" err="1"/>
              <a:t>উহার</a:t>
            </a:r>
            <a:r>
              <a:rPr lang="en-US" sz="1600" dirty="0"/>
              <a:t> </a:t>
            </a:r>
            <a:r>
              <a:rPr lang="en-US" sz="1600" dirty="0" err="1"/>
              <a:t>সর্বোচ্চ</a:t>
            </a:r>
            <a:r>
              <a:rPr lang="en-US" sz="1600" dirty="0"/>
              <a:t> </a:t>
            </a:r>
            <a:r>
              <a:rPr lang="en-US" sz="1600" dirty="0" err="1"/>
              <a:t>এবং</a:t>
            </a:r>
            <a:r>
              <a:rPr lang="en-US" sz="1600" dirty="0"/>
              <a:t> </a:t>
            </a:r>
            <a:r>
              <a:rPr lang="en-US" sz="1600" dirty="0" err="1"/>
              <a:t>সর্বনিম্নমানের</a:t>
            </a:r>
            <a:r>
              <a:rPr lang="en-US" sz="1600" dirty="0"/>
              <a:t> </a:t>
            </a:r>
            <a:r>
              <a:rPr lang="en-US" sz="1600" dirty="0" err="1"/>
              <a:t>মধ্যে</a:t>
            </a:r>
            <a:r>
              <a:rPr lang="en-US" sz="1600" dirty="0"/>
              <a:t> </a:t>
            </a:r>
            <a:r>
              <a:rPr lang="en-US" sz="1600" dirty="0" err="1"/>
              <a:t>যে-কোনো</a:t>
            </a:r>
            <a:r>
              <a:rPr lang="en-US" sz="1600" dirty="0"/>
              <a:t> </a:t>
            </a:r>
            <a:r>
              <a:rPr lang="en-US" sz="1600" dirty="0" err="1"/>
              <a:t>মান</a:t>
            </a:r>
            <a:r>
              <a:rPr lang="en-US" sz="1600" dirty="0"/>
              <a:t> </a:t>
            </a:r>
            <a:r>
              <a:rPr lang="en-US" sz="1600" dirty="0" err="1"/>
              <a:t>ধারণ</a:t>
            </a:r>
            <a:r>
              <a:rPr lang="en-US" sz="1600" dirty="0"/>
              <a:t> </a:t>
            </a:r>
            <a:r>
              <a:rPr lang="en-US" sz="1600" dirty="0" err="1"/>
              <a:t>করতে</a:t>
            </a:r>
            <a:r>
              <a:rPr lang="en-US" sz="1600" dirty="0"/>
              <a:t> </a:t>
            </a:r>
            <a:r>
              <a:rPr lang="en-US" sz="1600" dirty="0" err="1"/>
              <a:t>পারে</a:t>
            </a:r>
            <a:r>
              <a:rPr lang="en-US" sz="1600" dirty="0"/>
              <a:t>। </a:t>
            </a:r>
            <a:r>
              <a:rPr lang="en-US" sz="1600" dirty="0" err="1"/>
              <a:t>তবে</a:t>
            </a:r>
            <a:r>
              <a:rPr lang="en-US" sz="1600" dirty="0"/>
              <a:t> </a:t>
            </a:r>
            <a:r>
              <a:rPr lang="en-US" sz="1600" dirty="0" err="1"/>
              <a:t>পরিবর্তনশীল</a:t>
            </a:r>
            <a:r>
              <a:rPr lang="en-US" sz="1600" dirty="0"/>
              <a:t> </a:t>
            </a:r>
            <a:r>
              <a:rPr lang="en-US" sz="1600" dirty="0" err="1"/>
              <a:t>রাশি</a:t>
            </a:r>
            <a:r>
              <a:rPr lang="en-US" sz="1600" dirty="0"/>
              <a:t> </a:t>
            </a:r>
            <a:r>
              <a:rPr lang="en-US" sz="1600" dirty="0" err="1"/>
              <a:t>বা</a:t>
            </a:r>
            <a:r>
              <a:rPr lang="en-US" sz="1600" dirty="0"/>
              <a:t> </a:t>
            </a:r>
            <a:r>
              <a:rPr lang="en-US" sz="1600" dirty="0" err="1"/>
              <a:t>চলকটির</a:t>
            </a:r>
            <a:r>
              <a:rPr lang="en-US" sz="1600" dirty="0"/>
              <a:t> </a:t>
            </a:r>
            <a:r>
              <a:rPr lang="en-US" sz="1600" dirty="0" err="1"/>
              <a:t>মান</a:t>
            </a:r>
            <a:r>
              <a:rPr lang="en-US" sz="1600" dirty="0"/>
              <a:t> </a:t>
            </a:r>
            <a:r>
              <a:rPr lang="en-US" sz="1600" dirty="0" err="1"/>
              <a:t>হঠা</a:t>
            </a:r>
            <a:r>
              <a:rPr lang="en-US" sz="1600" dirty="0"/>
              <a:t>ৎ </a:t>
            </a:r>
            <a:r>
              <a:rPr lang="en-US" sz="1600" dirty="0" err="1"/>
              <a:t>করে</a:t>
            </a:r>
            <a:r>
              <a:rPr lang="en-US" sz="1600" dirty="0"/>
              <a:t> </a:t>
            </a:r>
            <a:r>
              <a:rPr lang="en-US" sz="1600" dirty="0" err="1"/>
              <a:t>পরিবর্তিত</a:t>
            </a:r>
            <a:r>
              <a:rPr lang="en-US" sz="1600" dirty="0"/>
              <a:t> </a:t>
            </a:r>
            <a:r>
              <a:rPr lang="en-US" sz="1600" dirty="0" err="1"/>
              <a:t>হতে</a:t>
            </a:r>
            <a:r>
              <a:rPr lang="en-US" sz="1600" dirty="0"/>
              <a:t> </a:t>
            </a:r>
            <a:r>
              <a:rPr lang="en-US" sz="1600" dirty="0" err="1"/>
              <a:t>পারে</a:t>
            </a:r>
            <a:r>
              <a:rPr lang="en-US" sz="1600" dirty="0"/>
              <a:t> </a:t>
            </a:r>
            <a:r>
              <a:rPr lang="en-US" sz="1600" dirty="0" err="1"/>
              <a:t>না</a:t>
            </a:r>
            <a:r>
              <a:rPr lang="en-US" sz="1600" dirty="0"/>
              <a:t>। এ </a:t>
            </a:r>
            <a:r>
              <a:rPr lang="en-US" sz="1600" dirty="0" err="1"/>
              <a:t>পরিবর্তনের</a:t>
            </a:r>
            <a:r>
              <a:rPr lang="en-US" sz="1600" dirty="0"/>
              <a:t> </a:t>
            </a:r>
            <a:r>
              <a:rPr lang="en-US" sz="1600" dirty="0" err="1"/>
              <a:t>জন্য</a:t>
            </a:r>
            <a:r>
              <a:rPr lang="en-US" sz="1600" dirty="0"/>
              <a:t> </a:t>
            </a:r>
            <a:r>
              <a:rPr lang="en-US" sz="1600" dirty="0" err="1"/>
              <a:t>কিছুটা</a:t>
            </a:r>
            <a:r>
              <a:rPr lang="en-US" sz="1600" dirty="0"/>
              <a:t> </a:t>
            </a:r>
            <a:r>
              <a:rPr lang="en-US" sz="1600" dirty="0" err="1"/>
              <a:t>সময়</a:t>
            </a:r>
            <a:r>
              <a:rPr lang="en-US" sz="1600" dirty="0"/>
              <a:t> </a:t>
            </a:r>
            <a:r>
              <a:rPr lang="en-US" sz="1600" dirty="0" err="1"/>
              <a:t>আবশ্যক</a:t>
            </a:r>
            <a:r>
              <a:rPr lang="en-US" sz="1600" dirty="0"/>
              <a:t> </a:t>
            </a:r>
            <a:r>
              <a:rPr lang="en-US" sz="1600" dirty="0" err="1"/>
              <a:t>তা</a:t>
            </a:r>
            <a:r>
              <a:rPr lang="en-US" sz="1600" dirty="0"/>
              <a:t> </a:t>
            </a:r>
            <a:r>
              <a:rPr lang="en-US" sz="1600" dirty="0" err="1"/>
              <a:t>যত</a:t>
            </a:r>
            <a:r>
              <a:rPr lang="en-US" sz="1600" dirty="0"/>
              <a:t> </a:t>
            </a:r>
            <a:r>
              <a:rPr lang="en-US" sz="1600" dirty="0" err="1"/>
              <a:t>ক্ষুদ্রই</a:t>
            </a:r>
            <a:r>
              <a:rPr lang="en-US" sz="1600" dirty="0"/>
              <a:t> </a:t>
            </a:r>
            <a:r>
              <a:rPr lang="en-US" sz="1600" dirty="0" err="1"/>
              <a:t>হউক</a:t>
            </a:r>
            <a:r>
              <a:rPr lang="en-US" sz="1600" dirty="0"/>
              <a:t> </a:t>
            </a:r>
            <a:r>
              <a:rPr lang="en-US" sz="1600" dirty="0" err="1"/>
              <a:t>না</a:t>
            </a:r>
            <a:r>
              <a:rPr lang="en-US" sz="1600" dirty="0"/>
              <a:t> </a:t>
            </a:r>
            <a:r>
              <a:rPr lang="en-US" sz="1600" dirty="0" err="1"/>
              <a:t>কেন</a:t>
            </a:r>
            <a:r>
              <a:rPr lang="en-US" sz="16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6874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516</Words>
  <Application>Microsoft Office PowerPoint</Application>
  <PresentationFormat>On-screen Show (4:3)</PresentationFormat>
  <Paragraphs>69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Blackadder ITC</vt:lpstr>
      <vt:lpstr>Calibri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Harendra Biswas</dc:creator>
  <cp:lastModifiedBy>ENTLAB</cp:lastModifiedBy>
  <cp:revision>82</cp:revision>
  <dcterms:created xsi:type="dcterms:W3CDTF">2006-08-16T00:00:00Z</dcterms:created>
  <dcterms:modified xsi:type="dcterms:W3CDTF">2023-09-26T03:10:05Z</dcterms:modified>
</cp:coreProperties>
</file>